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34.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37.xml" ContentType="application/vnd.openxmlformats-officedocument.presentationml.notesSlide+xml"/>
  <Override PartName="/ppt/tags/tag14.xml" ContentType="application/vnd.openxmlformats-officedocument.presentationml.tags+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tags/tag15.xml" ContentType="application/vnd.openxmlformats-officedocument.presentationml.tags+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7" r:id="rId2"/>
  </p:sldMasterIdLst>
  <p:notesMasterIdLst>
    <p:notesMasterId r:id="rId72"/>
  </p:notesMasterIdLst>
  <p:sldIdLst>
    <p:sldId id="256" r:id="rId3"/>
    <p:sldId id="348" r:id="rId4"/>
    <p:sldId id="257" r:id="rId5"/>
    <p:sldId id="488" r:id="rId6"/>
    <p:sldId id="493" r:id="rId7"/>
    <p:sldId id="754" r:id="rId8"/>
    <p:sldId id="755" r:id="rId9"/>
    <p:sldId id="515" r:id="rId10"/>
    <p:sldId id="753" r:id="rId11"/>
    <p:sldId id="751" r:id="rId12"/>
    <p:sldId id="724" r:id="rId13"/>
    <p:sldId id="758" r:id="rId14"/>
    <p:sldId id="760" r:id="rId15"/>
    <p:sldId id="761" r:id="rId16"/>
    <p:sldId id="759" r:id="rId17"/>
    <p:sldId id="763" r:id="rId18"/>
    <p:sldId id="762" r:id="rId19"/>
    <p:sldId id="764" r:id="rId20"/>
    <p:sldId id="725" r:id="rId21"/>
    <p:sldId id="766" r:id="rId22"/>
    <p:sldId id="767" r:id="rId23"/>
    <p:sldId id="768" r:id="rId24"/>
    <p:sldId id="769" r:id="rId25"/>
    <p:sldId id="770" r:id="rId26"/>
    <p:sldId id="726" r:id="rId27"/>
    <p:sldId id="773" r:id="rId28"/>
    <p:sldId id="774" r:id="rId29"/>
    <p:sldId id="775" r:id="rId30"/>
    <p:sldId id="727" r:id="rId31"/>
    <p:sldId id="776" r:id="rId32"/>
    <p:sldId id="778" r:id="rId33"/>
    <p:sldId id="728" r:id="rId34"/>
    <p:sldId id="779" r:id="rId35"/>
    <p:sldId id="780" r:id="rId36"/>
    <p:sldId id="729" r:id="rId37"/>
    <p:sldId id="781" r:id="rId38"/>
    <p:sldId id="783" r:id="rId39"/>
    <p:sldId id="784" r:id="rId40"/>
    <p:sldId id="786" r:id="rId41"/>
    <p:sldId id="730" r:id="rId42"/>
    <p:sldId id="787" r:id="rId43"/>
    <p:sldId id="788" r:id="rId44"/>
    <p:sldId id="707" r:id="rId45"/>
    <p:sldId id="789" r:id="rId46"/>
    <p:sldId id="791" r:id="rId47"/>
    <p:sldId id="790" r:id="rId48"/>
    <p:sldId id="792" r:id="rId49"/>
    <p:sldId id="793" r:id="rId50"/>
    <p:sldId id="731" r:id="rId51"/>
    <p:sldId id="794" r:id="rId52"/>
    <p:sldId id="732" r:id="rId53"/>
    <p:sldId id="795" r:id="rId54"/>
    <p:sldId id="799" r:id="rId55"/>
    <p:sldId id="733" r:id="rId56"/>
    <p:sldId id="798" r:id="rId57"/>
    <p:sldId id="797" r:id="rId58"/>
    <p:sldId id="800" r:id="rId59"/>
    <p:sldId id="734" r:id="rId60"/>
    <p:sldId id="801" r:id="rId61"/>
    <p:sldId id="735" r:id="rId62"/>
    <p:sldId id="802" r:id="rId63"/>
    <p:sldId id="736" r:id="rId64"/>
    <p:sldId id="437" r:id="rId65"/>
    <p:sldId id="803" r:id="rId66"/>
    <p:sldId id="717" r:id="rId67"/>
    <p:sldId id="370" r:id="rId68"/>
    <p:sldId id="436" r:id="rId69"/>
    <p:sldId id="804" r:id="rId70"/>
    <p:sldId id="705" r:id="rId71"/>
  </p:sldIdLst>
  <p:sldSz cx="12192000" cy="6858000"/>
  <p:notesSz cx="6858000" cy="9144000"/>
  <p:custDataLst>
    <p:tags r:id="rId7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79B8"/>
    <a:srgbClr val="C3C7E3"/>
    <a:srgbClr val="337EBA"/>
    <a:srgbClr val="80B7DD"/>
    <a:srgbClr val="5D717F"/>
    <a:srgbClr val="3F58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594" autoAdjust="0"/>
    <p:restoredTop sz="94660"/>
  </p:normalViewPr>
  <p:slideViewPr>
    <p:cSldViewPr snapToGrid="0">
      <p:cViewPr varScale="1">
        <p:scale>
          <a:sx n="76" d="100"/>
          <a:sy n="76" d="100"/>
        </p:scale>
        <p:origin x="67" y="2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ags" Target="tags/tag1.xml"/><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F790B7-45C2-493F-B117-AEC1BB8636C7}" type="datetimeFigureOut">
              <a:rPr lang="zh-CN" altLang="en-US" smtClean="0"/>
              <a:t>2020/11/16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C207FC-12A3-44FA-B18E-9CECF6B6C51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16</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579763-EA5B-4600-88D6-44F75B8AE414}"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21</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22</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23</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25</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26</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27</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29</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30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976A1B-A685-4D5E-9C01-99EEBD5C0C80}" type="slidenum">
              <a:rPr lang="zh-CN" altLang="en-US" smtClean="0"/>
              <a:t>31</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32</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35</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40</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43</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49</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51</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54</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58</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62</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63</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64</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65</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66</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67</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68</a:t>
            </a:fld>
            <a:endParaRPr lang="zh-CN" altLang="en-US"/>
          </a:p>
        </p:txBody>
      </p:sp>
    </p:spTree>
    <p:extLst>
      <p:ext uri="{BB962C8B-B14F-4D97-AF65-F5344CB8AC3E}">
        <p14:creationId xmlns:p14="http://schemas.microsoft.com/office/powerpoint/2010/main" val="27483605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579763-EA5B-4600-88D6-44F75B8AE414}"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579763-EA5B-4600-88D6-44F75B8AE414}"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4_Two Content">
    <p:spTree>
      <p:nvGrpSpPr>
        <p:cNvPr id="1" name=""/>
        <p:cNvGrpSpPr/>
        <p:nvPr/>
      </p:nvGrpSpPr>
      <p:grpSpPr>
        <a:xfrm>
          <a:off x="0" y="0"/>
          <a:ext cx="0" cy="0"/>
          <a:chOff x="0" y="0"/>
          <a:chExt cx="0" cy="0"/>
        </a:xfrm>
      </p:grpSpPr>
      <p:sp>
        <p:nvSpPr>
          <p:cNvPr id="8" name="Picture Placeholder 3"/>
          <p:cNvSpPr>
            <a:spLocks noGrp="1"/>
          </p:cNvSpPr>
          <p:nvPr>
            <p:ph type="pic" sz="quarter" idx="11"/>
          </p:nvPr>
        </p:nvSpPr>
        <p:spPr>
          <a:xfrm>
            <a:off x="1682751" y="1733551"/>
            <a:ext cx="9118600" cy="3764492"/>
          </a:xfrm>
        </p:spPr>
        <p:txBody>
          <a:bodyPr>
            <a:normAutofit/>
          </a:bodyPr>
          <a:lstStyle>
            <a:lvl1pPr>
              <a:defRPr sz="135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364941" y="0"/>
            <a:ext cx="4805083" cy="6858000"/>
          </a:xfrm>
          <a:custGeom>
            <a:avLst/>
            <a:gdLst>
              <a:gd name="connsiteX0" fmla="*/ 3372750 w 4805082"/>
              <a:gd name="connsiteY0" fmla="*/ 2752858 h 6858000"/>
              <a:gd name="connsiteX1" fmla="*/ 4805082 w 4805082"/>
              <a:gd name="connsiteY1" fmla="*/ 2752858 h 6858000"/>
              <a:gd name="connsiteX2" fmla="*/ 3510616 w 4805082"/>
              <a:gd name="connsiteY2" fmla="*/ 6858000 h 6858000"/>
              <a:gd name="connsiteX3" fmla="*/ 2078284 w 4805082"/>
              <a:gd name="connsiteY3" fmla="*/ 6858000 h 6858000"/>
              <a:gd name="connsiteX4" fmla="*/ 2333608 w 4805082"/>
              <a:gd name="connsiteY4" fmla="*/ 1376429 h 6858000"/>
              <a:gd name="connsiteX5" fmla="*/ 3765940 w 4805082"/>
              <a:gd name="connsiteY5" fmla="*/ 1376429 h 6858000"/>
              <a:gd name="connsiteX6" fmla="*/ 2471474 w 4805082"/>
              <a:gd name="connsiteY6" fmla="*/ 5481571 h 6858000"/>
              <a:gd name="connsiteX7" fmla="*/ 1039142 w 4805082"/>
              <a:gd name="connsiteY7" fmla="*/ 5481571 h 6858000"/>
              <a:gd name="connsiteX8" fmla="*/ 1294466 w 4805082"/>
              <a:gd name="connsiteY8" fmla="*/ 0 h 6858000"/>
              <a:gd name="connsiteX9" fmla="*/ 2726798 w 4805082"/>
              <a:gd name="connsiteY9" fmla="*/ 0 h 6858000"/>
              <a:gd name="connsiteX10" fmla="*/ 1432332 w 4805082"/>
              <a:gd name="connsiteY10" fmla="*/ 4105142 h 6858000"/>
              <a:gd name="connsiteX11" fmla="*/ 0 w 4805082"/>
              <a:gd name="connsiteY11" fmla="*/ 41051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082" h="6858000">
                <a:moveTo>
                  <a:pt x="3372750" y="2752858"/>
                </a:moveTo>
                <a:lnTo>
                  <a:pt x="4805082" y="2752858"/>
                </a:lnTo>
                <a:lnTo>
                  <a:pt x="3510616" y="6858000"/>
                </a:lnTo>
                <a:lnTo>
                  <a:pt x="2078284" y="6858000"/>
                </a:lnTo>
                <a:close/>
                <a:moveTo>
                  <a:pt x="2333608" y="1376429"/>
                </a:moveTo>
                <a:lnTo>
                  <a:pt x="3765940" y="1376429"/>
                </a:lnTo>
                <a:lnTo>
                  <a:pt x="2471474" y="5481571"/>
                </a:lnTo>
                <a:lnTo>
                  <a:pt x="1039142" y="5481571"/>
                </a:lnTo>
                <a:close/>
                <a:moveTo>
                  <a:pt x="1294466" y="0"/>
                </a:moveTo>
                <a:lnTo>
                  <a:pt x="2726798" y="0"/>
                </a:lnTo>
                <a:lnTo>
                  <a:pt x="1432332" y="4105142"/>
                </a:lnTo>
                <a:lnTo>
                  <a:pt x="0" y="4105142"/>
                </a:lnTo>
                <a:close/>
              </a:path>
            </a:pathLst>
          </a:custGeom>
        </p:spPr>
        <p:txBody>
          <a:bodyPr wrap="square">
            <a:noAutofit/>
          </a:bodyPr>
          <a:lstStyle>
            <a:lvl1pPr>
              <a:defRPr sz="150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ection Header">
    <p:spTree>
      <p:nvGrpSpPr>
        <p:cNvPr id="1" name=""/>
        <p:cNvGrpSpPr/>
        <p:nvPr/>
      </p:nvGrpSpPr>
      <p:grpSpPr>
        <a:xfrm>
          <a:off x="0" y="0"/>
          <a:ext cx="0" cy="0"/>
          <a:chOff x="0" y="0"/>
          <a:chExt cx="0" cy="0"/>
        </a:xfrm>
      </p:grpSpPr>
      <p:sp>
        <p:nvSpPr>
          <p:cNvPr id="7" name="Picture Placeholder 2"/>
          <p:cNvSpPr>
            <a:spLocks noGrp="1"/>
          </p:cNvSpPr>
          <p:nvPr>
            <p:ph type="pic" sz="quarter" idx="10"/>
          </p:nvPr>
        </p:nvSpPr>
        <p:spPr>
          <a:xfrm>
            <a:off x="-8164"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8" name="Picture Placeholder 2"/>
          <p:cNvSpPr>
            <a:spLocks noGrp="1"/>
          </p:cNvSpPr>
          <p:nvPr>
            <p:ph type="pic" sz="quarter" idx="11"/>
          </p:nvPr>
        </p:nvSpPr>
        <p:spPr>
          <a:xfrm>
            <a:off x="4059936"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9" name="Picture Placeholder 2"/>
          <p:cNvSpPr>
            <a:spLocks noGrp="1"/>
          </p:cNvSpPr>
          <p:nvPr>
            <p:ph type="pic" sz="quarter" idx="12"/>
          </p:nvPr>
        </p:nvSpPr>
        <p:spPr>
          <a:xfrm>
            <a:off x="8132064"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0" name="Picture Placeholder 2"/>
          <p:cNvSpPr>
            <a:spLocks noGrp="1"/>
          </p:cNvSpPr>
          <p:nvPr>
            <p:ph type="pic" sz="quarter" idx="13"/>
          </p:nvPr>
        </p:nvSpPr>
        <p:spPr>
          <a:xfrm>
            <a:off x="-8164" y="342900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1" name="Picture Placeholder 2"/>
          <p:cNvSpPr>
            <a:spLocks noGrp="1"/>
          </p:cNvSpPr>
          <p:nvPr>
            <p:ph type="pic" sz="quarter" idx="14"/>
          </p:nvPr>
        </p:nvSpPr>
        <p:spPr>
          <a:xfrm>
            <a:off x="4059936" y="342900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2" name="Picture Placeholder 2"/>
          <p:cNvSpPr>
            <a:spLocks noGrp="1"/>
          </p:cNvSpPr>
          <p:nvPr>
            <p:ph type="pic" sz="quarter" idx="15"/>
          </p:nvPr>
        </p:nvSpPr>
        <p:spPr>
          <a:xfrm>
            <a:off x="8132064" y="3429000"/>
            <a:ext cx="4059936" cy="3429000"/>
          </a:xfrm>
        </p:spPr>
        <p:txBody>
          <a:bodyPr>
            <a:normAutofit/>
          </a:bodyPr>
          <a:lstStyle>
            <a:lvl1pPr>
              <a:defRPr sz="150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wo Content">
    <p:spTree>
      <p:nvGrpSpPr>
        <p:cNvPr id="1" name=""/>
        <p:cNvGrpSpPr/>
        <p:nvPr/>
      </p:nvGrpSpPr>
      <p:grpSpPr>
        <a:xfrm>
          <a:off x="0" y="0"/>
          <a:ext cx="0" cy="0"/>
          <a:chOff x="0" y="0"/>
          <a:chExt cx="0" cy="0"/>
        </a:xfrm>
      </p:grpSpPr>
      <p:sp>
        <p:nvSpPr>
          <p:cNvPr id="8" name="Picture Placeholder 3"/>
          <p:cNvSpPr>
            <a:spLocks noGrp="1"/>
          </p:cNvSpPr>
          <p:nvPr>
            <p:ph type="pic" sz="quarter" idx="11"/>
          </p:nvPr>
        </p:nvSpPr>
        <p:spPr>
          <a:xfrm>
            <a:off x="0" y="1608667"/>
            <a:ext cx="12192000" cy="2582333"/>
          </a:xfrm>
        </p:spPr>
        <p:txBody>
          <a:bodyPr>
            <a:normAutofit/>
          </a:bodyPr>
          <a:lstStyle>
            <a:lvl1pPr>
              <a:defRPr sz="135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4_Two Content">
    <p:spTree>
      <p:nvGrpSpPr>
        <p:cNvPr id="1" name=""/>
        <p:cNvGrpSpPr/>
        <p:nvPr/>
      </p:nvGrpSpPr>
      <p:grpSpPr>
        <a:xfrm>
          <a:off x="0" y="0"/>
          <a:ext cx="0" cy="0"/>
          <a:chOff x="0" y="0"/>
          <a:chExt cx="0" cy="0"/>
        </a:xfrm>
      </p:grpSpPr>
      <p:sp>
        <p:nvSpPr>
          <p:cNvPr id="8" name="Picture Placeholder 3"/>
          <p:cNvSpPr>
            <a:spLocks noGrp="1"/>
          </p:cNvSpPr>
          <p:nvPr>
            <p:ph type="pic" sz="quarter" idx="11"/>
          </p:nvPr>
        </p:nvSpPr>
        <p:spPr>
          <a:xfrm>
            <a:off x="1682751" y="1733551"/>
            <a:ext cx="9118600" cy="3764492"/>
          </a:xfrm>
        </p:spPr>
        <p:txBody>
          <a:bodyPr>
            <a:normAutofit/>
          </a:bodyPr>
          <a:lstStyle>
            <a:lvl1pPr>
              <a:defRPr sz="135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364941" y="0"/>
            <a:ext cx="4805083" cy="6858000"/>
          </a:xfrm>
          <a:custGeom>
            <a:avLst/>
            <a:gdLst>
              <a:gd name="connsiteX0" fmla="*/ 3372750 w 4805082"/>
              <a:gd name="connsiteY0" fmla="*/ 2752858 h 6858000"/>
              <a:gd name="connsiteX1" fmla="*/ 4805082 w 4805082"/>
              <a:gd name="connsiteY1" fmla="*/ 2752858 h 6858000"/>
              <a:gd name="connsiteX2" fmla="*/ 3510616 w 4805082"/>
              <a:gd name="connsiteY2" fmla="*/ 6858000 h 6858000"/>
              <a:gd name="connsiteX3" fmla="*/ 2078284 w 4805082"/>
              <a:gd name="connsiteY3" fmla="*/ 6858000 h 6858000"/>
              <a:gd name="connsiteX4" fmla="*/ 2333608 w 4805082"/>
              <a:gd name="connsiteY4" fmla="*/ 1376429 h 6858000"/>
              <a:gd name="connsiteX5" fmla="*/ 3765940 w 4805082"/>
              <a:gd name="connsiteY5" fmla="*/ 1376429 h 6858000"/>
              <a:gd name="connsiteX6" fmla="*/ 2471474 w 4805082"/>
              <a:gd name="connsiteY6" fmla="*/ 5481571 h 6858000"/>
              <a:gd name="connsiteX7" fmla="*/ 1039142 w 4805082"/>
              <a:gd name="connsiteY7" fmla="*/ 5481571 h 6858000"/>
              <a:gd name="connsiteX8" fmla="*/ 1294466 w 4805082"/>
              <a:gd name="connsiteY8" fmla="*/ 0 h 6858000"/>
              <a:gd name="connsiteX9" fmla="*/ 2726798 w 4805082"/>
              <a:gd name="connsiteY9" fmla="*/ 0 h 6858000"/>
              <a:gd name="connsiteX10" fmla="*/ 1432332 w 4805082"/>
              <a:gd name="connsiteY10" fmla="*/ 4105142 h 6858000"/>
              <a:gd name="connsiteX11" fmla="*/ 0 w 4805082"/>
              <a:gd name="connsiteY11" fmla="*/ 41051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082" h="6858000">
                <a:moveTo>
                  <a:pt x="3372750" y="2752858"/>
                </a:moveTo>
                <a:lnTo>
                  <a:pt x="4805082" y="2752858"/>
                </a:lnTo>
                <a:lnTo>
                  <a:pt x="3510616" y="6858000"/>
                </a:lnTo>
                <a:lnTo>
                  <a:pt x="2078284" y="6858000"/>
                </a:lnTo>
                <a:close/>
                <a:moveTo>
                  <a:pt x="2333608" y="1376429"/>
                </a:moveTo>
                <a:lnTo>
                  <a:pt x="3765940" y="1376429"/>
                </a:lnTo>
                <a:lnTo>
                  <a:pt x="2471474" y="5481571"/>
                </a:lnTo>
                <a:lnTo>
                  <a:pt x="1039142" y="5481571"/>
                </a:lnTo>
                <a:close/>
                <a:moveTo>
                  <a:pt x="1294466" y="0"/>
                </a:moveTo>
                <a:lnTo>
                  <a:pt x="2726798" y="0"/>
                </a:lnTo>
                <a:lnTo>
                  <a:pt x="1432332" y="4105142"/>
                </a:lnTo>
                <a:lnTo>
                  <a:pt x="0" y="4105142"/>
                </a:lnTo>
                <a:close/>
              </a:path>
            </a:pathLst>
          </a:custGeom>
        </p:spPr>
        <p:txBody>
          <a:bodyPr wrap="square">
            <a:noAutofit/>
          </a:bodyPr>
          <a:lstStyle>
            <a:lvl1pPr>
              <a:defRPr sz="150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Section Header">
    <p:spTree>
      <p:nvGrpSpPr>
        <p:cNvPr id="1" name=""/>
        <p:cNvGrpSpPr/>
        <p:nvPr/>
      </p:nvGrpSpPr>
      <p:grpSpPr>
        <a:xfrm>
          <a:off x="0" y="0"/>
          <a:ext cx="0" cy="0"/>
          <a:chOff x="0" y="0"/>
          <a:chExt cx="0" cy="0"/>
        </a:xfrm>
      </p:grpSpPr>
      <p:sp>
        <p:nvSpPr>
          <p:cNvPr id="7" name="Picture Placeholder 2"/>
          <p:cNvSpPr>
            <a:spLocks noGrp="1"/>
          </p:cNvSpPr>
          <p:nvPr>
            <p:ph type="pic" sz="quarter" idx="10"/>
          </p:nvPr>
        </p:nvSpPr>
        <p:spPr>
          <a:xfrm>
            <a:off x="-8164"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8" name="Picture Placeholder 2"/>
          <p:cNvSpPr>
            <a:spLocks noGrp="1"/>
          </p:cNvSpPr>
          <p:nvPr>
            <p:ph type="pic" sz="quarter" idx="11"/>
          </p:nvPr>
        </p:nvSpPr>
        <p:spPr>
          <a:xfrm>
            <a:off x="4059936"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9" name="Picture Placeholder 2"/>
          <p:cNvSpPr>
            <a:spLocks noGrp="1"/>
          </p:cNvSpPr>
          <p:nvPr>
            <p:ph type="pic" sz="quarter" idx="12"/>
          </p:nvPr>
        </p:nvSpPr>
        <p:spPr>
          <a:xfrm>
            <a:off x="8132064"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0" name="Picture Placeholder 2"/>
          <p:cNvSpPr>
            <a:spLocks noGrp="1"/>
          </p:cNvSpPr>
          <p:nvPr>
            <p:ph type="pic" sz="quarter" idx="13"/>
          </p:nvPr>
        </p:nvSpPr>
        <p:spPr>
          <a:xfrm>
            <a:off x="-8164" y="342900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1" name="Picture Placeholder 2"/>
          <p:cNvSpPr>
            <a:spLocks noGrp="1"/>
          </p:cNvSpPr>
          <p:nvPr>
            <p:ph type="pic" sz="quarter" idx="14"/>
          </p:nvPr>
        </p:nvSpPr>
        <p:spPr>
          <a:xfrm>
            <a:off x="4059936" y="342900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2" name="Picture Placeholder 2"/>
          <p:cNvSpPr>
            <a:spLocks noGrp="1"/>
          </p:cNvSpPr>
          <p:nvPr>
            <p:ph type="pic" sz="quarter" idx="15"/>
          </p:nvPr>
        </p:nvSpPr>
        <p:spPr>
          <a:xfrm>
            <a:off x="8132064" y="3429000"/>
            <a:ext cx="4059936" cy="3429000"/>
          </a:xfrm>
        </p:spPr>
        <p:txBody>
          <a:bodyPr>
            <a:normAutofit/>
          </a:bodyPr>
          <a:lstStyle>
            <a:lvl1pPr>
              <a:defRPr sz="150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Two Content">
    <p:spTree>
      <p:nvGrpSpPr>
        <p:cNvPr id="1" name=""/>
        <p:cNvGrpSpPr/>
        <p:nvPr/>
      </p:nvGrpSpPr>
      <p:grpSpPr>
        <a:xfrm>
          <a:off x="0" y="0"/>
          <a:ext cx="0" cy="0"/>
          <a:chOff x="0" y="0"/>
          <a:chExt cx="0" cy="0"/>
        </a:xfrm>
      </p:grpSpPr>
      <p:sp>
        <p:nvSpPr>
          <p:cNvPr id="8" name="Picture Placeholder 3"/>
          <p:cNvSpPr>
            <a:spLocks noGrp="1"/>
          </p:cNvSpPr>
          <p:nvPr>
            <p:ph type="pic" sz="quarter" idx="11"/>
          </p:nvPr>
        </p:nvSpPr>
        <p:spPr>
          <a:xfrm>
            <a:off x="0" y="1608667"/>
            <a:ext cx="12192000" cy="2582333"/>
          </a:xfrm>
        </p:spPr>
        <p:txBody>
          <a:bodyPr>
            <a:normAutofit/>
          </a:bodyPr>
          <a:lstStyle>
            <a:lvl1pPr>
              <a:defRPr sz="135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74451A-8C91-4014-AA0D-F262BF6956F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B4DAB6-FF2B-40B7-BDD7-290A612BCD50}" type="datetimeFigureOut">
              <a:rPr lang="zh-CN" altLang="en-US" smtClean="0"/>
              <a:t>2020/11/16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74451A-8C91-4014-AA0D-F262BF6956F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Lst>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2.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3.xml"/><Relationship Id="rId4" Type="http://schemas.openxmlformats.org/officeDocument/2006/relationships/image" Target="../media/image22.png"/></Relationships>
</file>

<file path=ppt/slides/_rels/slide3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9.pn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33.pn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4.xml"/><Relationship Id="rId4" Type="http://schemas.openxmlformats.org/officeDocument/2006/relationships/image" Target="../media/image22.png"/></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5.xml"/><Relationship Id="rId4" Type="http://schemas.openxmlformats.org/officeDocument/2006/relationships/image" Target="../media/image22.png"/></Relationships>
</file>

<file path=ppt/slides/_rels/slide4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6.xml"/><Relationship Id="rId4" Type="http://schemas.openxmlformats.org/officeDocument/2006/relationships/image" Target="../media/image22.png"/></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7.xml"/><Relationship Id="rId4" Type="http://schemas.openxmlformats.org/officeDocument/2006/relationships/image" Target="../media/image22.png"/></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8.xml"/><Relationship Id="rId4" Type="http://schemas.openxmlformats.org/officeDocument/2006/relationships/image" Target="../media/image22.png"/></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9.xml"/><Relationship Id="rId4" Type="http://schemas.openxmlformats.org/officeDocument/2006/relationships/image" Target="../media/image22.png"/></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0.xml"/><Relationship Id="rId4" Type="http://schemas.openxmlformats.org/officeDocument/2006/relationships/image" Target="../media/image22.png"/></Relationships>
</file>

<file path=ppt/slides/_rels/slide4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1.xml"/><Relationship Id="rId4" Type="http://schemas.openxmlformats.org/officeDocument/2006/relationships/image" Target="../media/image22.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3.xml"/><Relationship Id="rId1" Type="http://schemas.openxmlformats.org/officeDocument/2006/relationships/tags" Target="../tags/tag12.xml"/><Relationship Id="rId5" Type="http://schemas.openxmlformats.org/officeDocument/2006/relationships/image" Target="../media/image22.png"/><Relationship Id="rId4" Type="http://schemas.openxmlformats.org/officeDocument/2006/relationships/image" Target="../media/image8.png"/></Relationships>
</file>

<file path=ppt/slides/_rels/slide5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4.xml"/><Relationship Id="rId4" Type="http://schemas.openxmlformats.org/officeDocument/2006/relationships/image" Target="../media/image22.png"/></Relationships>
</file>

<file path=ppt/slides/_rels/slide5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3.xml"/><Relationship Id="rId1" Type="http://schemas.openxmlformats.org/officeDocument/2006/relationships/slideLayout" Target="../slideLayouts/slideLayout20.xml"/><Relationship Id="rId4" Type="http://schemas.openxmlformats.org/officeDocument/2006/relationships/image" Target="../media/image6.pn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5.xml"/><Relationship Id="rId1" Type="http://schemas.openxmlformats.org/officeDocument/2006/relationships/tags" Target="../tags/tag15.xml"/></Relationships>
</file>

<file path=ppt/slides/_rels/slide6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5.xml"/><Relationship Id="rId1" Type="http://schemas.openxmlformats.org/officeDocument/2006/relationships/slideLayout" Target="../slideLayouts/slideLayout13.xml"/><Relationship Id="rId4" Type="http://schemas.openxmlformats.org/officeDocument/2006/relationships/image" Target="../media/image36.png"/></Relationships>
</file>

<file path=ppt/slides/_rels/slide6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6.xml"/><Relationship Id="rId1" Type="http://schemas.openxmlformats.org/officeDocument/2006/relationships/slideLayout" Target="../slideLayouts/slideLayout13.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6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17000"/>
          </a:stretch>
        </a:blip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2093843" y="887897"/>
            <a:ext cx="8375373" cy="4222850"/>
          </a:xfrm>
          <a:prstGeom prst="rect">
            <a:avLst/>
          </a:prstGeom>
        </p:spPr>
      </p:pic>
      <p:pic>
        <p:nvPicPr>
          <p:cNvPr id="2" name="图片 3"/>
          <p:cNvPicPr>
            <a:picLocks noChangeAspect="1"/>
          </p:cNvPicPr>
          <p:nvPr/>
        </p:nvPicPr>
        <p:blipFill>
          <a:blip r:embed="rId5"/>
          <a:stretch>
            <a:fillRect/>
          </a:stretch>
        </p:blipFill>
        <p:spPr>
          <a:xfrm>
            <a:off x="189971" y="192399"/>
            <a:ext cx="1741170" cy="1630045"/>
          </a:xfrm>
          <a:prstGeom prst="rect">
            <a:avLst/>
          </a:prstGeom>
          <a:noFill/>
          <a:ln w="9525">
            <a:noFill/>
          </a:ln>
        </p:spPr>
      </p:pic>
      <p:sp>
        <p:nvSpPr>
          <p:cNvPr id="7" name="文本框 6">
            <a:extLst>
              <a:ext uri="{FF2B5EF4-FFF2-40B4-BE49-F238E27FC236}">
                <a16:creationId xmlns:a16="http://schemas.microsoft.com/office/drawing/2014/main" id="{62BE7AF0-21B4-4DA0-911F-63690E0A85DE}"/>
              </a:ext>
            </a:extLst>
          </p:cNvPr>
          <p:cNvSpPr txBox="1"/>
          <p:nvPr/>
        </p:nvSpPr>
        <p:spPr>
          <a:xfrm>
            <a:off x="6596226" y="3410750"/>
            <a:ext cx="3788490" cy="1200329"/>
          </a:xfrm>
          <a:prstGeom prst="rect">
            <a:avLst/>
          </a:prstGeom>
          <a:noFill/>
        </p:spPr>
        <p:txBody>
          <a:bodyPr wrap="square" rtlCol="0">
            <a:spAutoFit/>
          </a:bodyPr>
          <a:lstStyle/>
          <a:p>
            <a:r>
              <a:rPr lang="zh-CN" altLang="en-US" sz="2400" b="1" spc="100" dirty="0">
                <a:solidFill>
                  <a:schemeClr val="accent1">
                    <a:lumMod val="75000"/>
                  </a:schemeClr>
                </a:solidFill>
                <a:latin typeface="+mn-ea"/>
              </a:rPr>
              <a:t>组长：陈玲曦 </a:t>
            </a:r>
            <a:r>
              <a:rPr lang="en-US" altLang="zh-CN" sz="2400" b="1" spc="100" dirty="0">
                <a:solidFill>
                  <a:schemeClr val="accent1">
                    <a:lumMod val="75000"/>
                  </a:schemeClr>
                </a:solidFill>
                <a:latin typeface="+mn-ea"/>
              </a:rPr>
              <a:t>31801349</a:t>
            </a:r>
          </a:p>
          <a:p>
            <a:r>
              <a:rPr lang="zh-CN" altLang="en-US" sz="2400" b="1" spc="100" dirty="0">
                <a:solidFill>
                  <a:schemeClr val="accent1">
                    <a:lumMod val="75000"/>
                  </a:schemeClr>
                </a:solidFill>
                <a:latin typeface="+mn-ea"/>
              </a:rPr>
              <a:t>组员：童峻涛 </a:t>
            </a:r>
            <a:r>
              <a:rPr lang="en-US" altLang="zh-CN" sz="2400" b="1" spc="100" dirty="0">
                <a:solidFill>
                  <a:schemeClr val="accent1">
                    <a:lumMod val="75000"/>
                  </a:schemeClr>
                </a:solidFill>
                <a:latin typeface="+mn-ea"/>
              </a:rPr>
              <a:t>31801341</a:t>
            </a:r>
          </a:p>
          <a:p>
            <a:r>
              <a:rPr lang="zh-CN" altLang="en-US" sz="2400" b="1" spc="100" dirty="0">
                <a:solidFill>
                  <a:schemeClr val="accent1">
                    <a:lumMod val="75000"/>
                  </a:schemeClr>
                </a:solidFill>
                <a:latin typeface="+mn-ea"/>
              </a:rPr>
              <a:t>组员：刘书宇 </a:t>
            </a:r>
            <a:r>
              <a:rPr lang="en-US" altLang="zh-CN" sz="2400" b="1" spc="100" dirty="0">
                <a:solidFill>
                  <a:schemeClr val="accent1">
                    <a:lumMod val="75000"/>
                  </a:schemeClr>
                </a:solidFill>
                <a:latin typeface="+mn-ea"/>
              </a:rPr>
              <a:t>31801323</a:t>
            </a:r>
            <a:endParaRPr lang="zh-CN" altLang="en-US" sz="2400" b="1" spc="100" dirty="0">
              <a:solidFill>
                <a:schemeClr val="accent1">
                  <a:lumMod val="75000"/>
                </a:schemeClr>
              </a:solidFill>
              <a:latin typeface="+mn-ea"/>
            </a:endParaRPr>
          </a:p>
        </p:txBody>
      </p:sp>
      <p:sp>
        <p:nvSpPr>
          <p:cNvPr id="8" name="TextBox 19">
            <a:extLst>
              <a:ext uri="{FF2B5EF4-FFF2-40B4-BE49-F238E27FC236}">
                <a16:creationId xmlns:a16="http://schemas.microsoft.com/office/drawing/2014/main" id="{8DED7FC2-3624-4AEE-9B02-921B8CB340D4}"/>
              </a:ext>
            </a:extLst>
          </p:cNvPr>
          <p:cNvSpPr txBox="1"/>
          <p:nvPr/>
        </p:nvSpPr>
        <p:spPr>
          <a:xfrm>
            <a:off x="2477869" y="1582341"/>
            <a:ext cx="7607319" cy="1846659"/>
          </a:xfrm>
          <a:prstGeom prst="rect">
            <a:avLst/>
          </a:prstGeom>
          <a:noFill/>
        </p:spPr>
        <p:txBody>
          <a:bodyPr wrap="square" rtlCol="0">
            <a:spAutoFit/>
          </a:bodyPr>
          <a:lstStyle/>
          <a:p>
            <a:r>
              <a:rPr lang="en-US" altLang="zh-CN" sz="5400" b="1" dirty="0">
                <a:solidFill>
                  <a:schemeClr val="accent1">
                    <a:lumMod val="75000"/>
                  </a:schemeClr>
                </a:solidFill>
                <a:latin typeface="+mn-ea"/>
              </a:rPr>
              <a:t>G13</a:t>
            </a:r>
            <a:r>
              <a:rPr lang="zh-CN" altLang="en-US" sz="5400" b="1" dirty="0">
                <a:solidFill>
                  <a:schemeClr val="accent1">
                    <a:lumMod val="75000"/>
                  </a:schemeClr>
                </a:solidFill>
                <a:latin typeface="楷体" panose="02010609060101010101" pitchFamily="49" charset="-122"/>
                <a:ea typeface="楷体" panose="02010609060101010101" pitchFamily="49" charset="-122"/>
              </a:rPr>
              <a:t>需求分析（</a:t>
            </a:r>
            <a:r>
              <a:rPr lang="en-US" altLang="zh-CN" sz="5400" b="1" dirty="0">
                <a:solidFill>
                  <a:schemeClr val="accent1">
                    <a:lumMod val="75000"/>
                  </a:schemeClr>
                </a:solidFill>
                <a:latin typeface="楷体" panose="02010609060101010101" pitchFamily="49" charset="-122"/>
                <a:ea typeface="楷体" panose="02010609060101010101" pitchFamily="49" charset="-122"/>
              </a:rPr>
              <a:t>SRS</a:t>
            </a:r>
            <a:r>
              <a:rPr lang="zh-CN" altLang="en-US" sz="5400" b="1" dirty="0">
                <a:solidFill>
                  <a:schemeClr val="accent1">
                    <a:lumMod val="75000"/>
                  </a:schemeClr>
                </a:solidFill>
                <a:latin typeface="楷体" panose="02010609060101010101" pitchFamily="49" charset="-122"/>
                <a:ea typeface="楷体" panose="02010609060101010101" pitchFamily="49" charset="-122"/>
              </a:rPr>
              <a:t>）</a:t>
            </a:r>
            <a:endParaRPr lang="en-US" altLang="zh-CN" sz="5400" b="1" dirty="0">
              <a:solidFill>
                <a:schemeClr val="accent1">
                  <a:lumMod val="75000"/>
                </a:schemeClr>
              </a:solidFill>
              <a:latin typeface="楷体" panose="02010609060101010101" pitchFamily="49" charset="-122"/>
              <a:ea typeface="楷体" panose="02010609060101010101" pitchFamily="49" charset="-122"/>
            </a:endParaRPr>
          </a:p>
          <a:p>
            <a:endParaRPr lang="en-US" altLang="zh-CN" sz="2400" b="1" dirty="0">
              <a:solidFill>
                <a:schemeClr val="accent1">
                  <a:lumMod val="75000"/>
                </a:schemeClr>
              </a:solidFill>
              <a:latin typeface="楷体" panose="02010609060101010101" pitchFamily="49" charset="-122"/>
              <a:ea typeface="楷体" panose="02010609060101010101" pitchFamily="49" charset="-122"/>
            </a:endParaRPr>
          </a:p>
          <a:p>
            <a:pPr algn="r"/>
            <a:r>
              <a:rPr lang="en-US" altLang="zh-CN" sz="3600" b="1" dirty="0">
                <a:solidFill>
                  <a:schemeClr val="accent1">
                    <a:lumMod val="75000"/>
                  </a:schemeClr>
                </a:solidFill>
                <a:latin typeface="楷体" panose="02010609060101010101" pitchFamily="49" charset="-122"/>
                <a:ea typeface="楷体" panose="02010609060101010101" pitchFamily="49" charset="-122"/>
              </a:rPr>
              <a:t>——</a:t>
            </a:r>
            <a:r>
              <a:rPr lang="zh-CN" altLang="en-US" sz="3600" b="1" dirty="0">
                <a:solidFill>
                  <a:schemeClr val="accent1">
                    <a:lumMod val="75000"/>
                  </a:schemeClr>
                </a:solidFill>
                <a:latin typeface="楷体" panose="02010609060101010101" pitchFamily="49" charset="-122"/>
                <a:ea typeface="楷体" panose="02010609060101010101" pitchFamily="49" charset="-122"/>
              </a:rPr>
              <a:t>日常记录及信息分享服务</a:t>
            </a:r>
            <a:r>
              <a:rPr lang="en-US" altLang="zh-CN" sz="3600" b="1" dirty="0">
                <a:solidFill>
                  <a:schemeClr val="accent1">
                    <a:lumMod val="75000"/>
                  </a:schemeClr>
                </a:solidFill>
                <a:latin typeface="楷体" panose="02010609060101010101" pitchFamily="49" charset="-122"/>
                <a:ea typeface="楷体" panose="02010609060101010101" pitchFamily="49" charset="-122"/>
              </a:rPr>
              <a:t>APP</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2" accel="100000" fill="hold" grpId="0" nodeType="afterEffect">
                                  <p:stCondLst>
                                    <p:cond delay="0"/>
                                  </p:stCondLst>
                                  <p:iterate type="lt">
                                    <p:tmPct val="10000"/>
                                  </p:iterate>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1+#ppt_w/2"/>
                                          </p:val>
                                        </p:tav>
                                        <p:tav tm="100000">
                                          <p:val>
                                            <p:strVal val="#ppt_x"/>
                                          </p:val>
                                        </p:tav>
                                      </p:tavLst>
                                    </p:anim>
                                    <p:anim calcmode="lin" valueType="num">
                                      <p:cBhvr additive="base">
                                        <p:cTn id="13" dur="500" fill="hold"/>
                                        <p:tgtEl>
                                          <p:spTgt spid="8"/>
                                        </p:tgtEl>
                                        <p:attrNameLst>
                                          <p:attrName>ppt_y</p:attrName>
                                        </p:attrNameLst>
                                      </p:cBhvr>
                                      <p:tavLst>
                                        <p:tav tm="0">
                                          <p:val>
                                            <p:strVal val="#ppt_y"/>
                                          </p:val>
                                        </p:tav>
                                        <p:tav tm="100000">
                                          <p:val>
                                            <p:strVal val="#ppt_y"/>
                                          </p:val>
                                        </p:tav>
                                      </p:tavLst>
                                    </p:anim>
                                  </p:childTnLst>
                                </p:cTn>
                              </p:par>
                            </p:childTnLst>
                          </p:cTn>
                        </p:par>
                        <p:par>
                          <p:cTn id="14" fill="hold">
                            <p:stCondLst>
                              <p:cond delay="235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sp>
        <p:nvSpPr>
          <p:cNvPr id="2" name="文本框 1"/>
          <p:cNvSpPr txBox="1"/>
          <p:nvPr/>
        </p:nvSpPr>
        <p:spPr>
          <a:xfrm>
            <a:off x="285750" y="986790"/>
            <a:ext cx="11739245" cy="4871462"/>
          </a:xfrm>
          <a:prstGeom prst="rect">
            <a:avLst/>
          </a:prstGeom>
          <a:solidFill>
            <a:schemeClr val="bg1"/>
          </a:solidFill>
        </p:spPr>
        <p:txBody>
          <a:bodyPr wrap="square" rtlCol="0">
            <a:spAutoFit/>
          </a:bodyPr>
          <a:lstStyle/>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5.法律可行性</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         </a:t>
            </a:r>
            <a:r>
              <a:rPr lang="en-CA" sz="1900" b="1" dirty="0" err="1">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记录分享服务型App（Day）作为本组设计研发，没有签订任何合同，不存在合同责任，也不存在任何侵犯、妨碍和责任问题</a:t>
            </a: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         </a:t>
            </a:r>
            <a:r>
              <a:rPr lang="en-CA" sz="1900" b="1" dirty="0" err="1">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本组研发人员所使用的开发软件均为正版授权软件，故不存在个人的侵权、妨碍和责任问题</a:t>
            </a: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         </a:t>
            </a:r>
            <a:r>
              <a:rPr lang="en-CA" sz="1900" b="1" dirty="0" err="1">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网站涉及的所有付费项目均是用户自愿的购买项目，没有任何强制以及捆绑消费</a:t>
            </a: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a:t>
            </a:r>
          </a:p>
          <a:p>
            <a:pPr algn="l" defTabSz="1450975" fontAlgn="auto">
              <a:lnSpc>
                <a:spcPct val="150000"/>
              </a:lnSpc>
              <a:buClrTx/>
              <a:buSzTx/>
              <a:buNone/>
              <a:defRPr/>
            </a:pPr>
            <a:endPar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endParaRP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6.用户可行性</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         </a:t>
            </a:r>
            <a:r>
              <a:rPr lang="en-CA" sz="1900" b="1" dirty="0" err="1">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对于客户端的使用会涉及到各种类型的人群，凭借其简洁明了的UI</a:t>
            </a: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 和快捷的操作特性，预测不会出现使用困难的现象。用户无论使用记录日常生活还是分享社区交流功能都能够在短时间内借助简易的说明快速上手。产品操作简单快捷，功能大部分齐全，可以满足用户的基本需求，而且通俗易学，故可以使用该产品。</a:t>
            </a:r>
          </a:p>
          <a:p>
            <a:pPr algn="l" defTabSz="1450975" fontAlgn="auto">
              <a:lnSpc>
                <a:spcPct val="150000"/>
              </a:lnSpc>
              <a:buClrTx/>
              <a:buSzTx/>
              <a:buNone/>
              <a:defRPr/>
            </a:pPr>
            <a:endPar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endParaRPr>
          </a:p>
        </p:txBody>
      </p:sp>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约束条件</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2</a:t>
            </a:r>
          </a:p>
        </p:txBody>
      </p:sp>
      <p:sp>
        <p:nvSpPr>
          <p:cNvPr id="7" name="文本框 6"/>
          <p:cNvSpPr txBox="1"/>
          <p:nvPr/>
        </p:nvSpPr>
        <p:spPr>
          <a:xfrm>
            <a:off x="4937762" y="4340198"/>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需求规格</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4099561" y="570430"/>
            <a:ext cx="3992880" cy="386080"/>
          </a:xfrm>
          <a:prstGeom prst="rect">
            <a:avLst/>
          </a:prstGeom>
          <a:noFill/>
        </p:spPr>
        <p:txBody>
          <a:bodyPr wrap="non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软件系统总体功能结构</a:t>
            </a:r>
          </a:p>
        </p:txBody>
      </p:sp>
      <p:sp>
        <p:nvSpPr>
          <p:cNvPr id="4" name="Rectangle 3"/>
          <p:cNvSpPr/>
          <p:nvPr/>
        </p:nvSpPr>
        <p:spPr>
          <a:xfrm>
            <a:off x="9507220" y="2244725"/>
            <a:ext cx="2379345" cy="399161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9720603" y="2046371"/>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系统结构图</a:t>
            </a:r>
          </a:p>
        </p:txBody>
      </p:sp>
      <p:pic>
        <p:nvPicPr>
          <p:cNvPr id="2" name="图片 1"/>
          <p:cNvPicPr>
            <a:picLocks noChangeAspect="1"/>
          </p:cNvPicPr>
          <p:nvPr/>
        </p:nvPicPr>
        <p:blipFill>
          <a:blip r:embed="rId3"/>
          <a:stretch>
            <a:fillRect/>
          </a:stretch>
        </p:blipFill>
        <p:spPr>
          <a:xfrm>
            <a:off x="194945" y="1608455"/>
            <a:ext cx="9128125" cy="4565015"/>
          </a:xfrm>
          <a:prstGeom prst="rect">
            <a:avLst/>
          </a:prstGeom>
          <a:noFill/>
          <a:ln w="9525">
            <a:noFill/>
          </a:ln>
        </p:spPr>
      </p:pic>
      <p:sp>
        <p:nvSpPr>
          <p:cNvPr id="7" name="文本框 6"/>
          <p:cNvSpPr txBox="1"/>
          <p:nvPr/>
        </p:nvSpPr>
        <p:spPr>
          <a:xfrm>
            <a:off x="9667240" y="2788285"/>
            <a:ext cx="2058670" cy="3169285"/>
          </a:xfrm>
          <a:prstGeom prst="rect">
            <a:avLst/>
          </a:prstGeom>
          <a:noFill/>
        </p:spPr>
        <p:txBody>
          <a:bodyPr wrap="square" rtlCol="0">
            <a:spAutoFit/>
          </a:bodyPr>
          <a:lstStyle/>
          <a:p>
            <a:r>
              <a:rPr lang="zh-CN" altLang="en-US" sz="2000" b="1" dirty="0">
                <a:solidFill>
                  <a:schemeClr val="accent1">
                    <a:lumMod val="75000"/>
                  </a:schemeClr>
                </a:solidFill>
              </a:rPr>
              <a:t>       通过该图可以清楚地看到系统存在的板块，以及对应板块中存在的功能。例如在用户管理子程序中，存在注册、登录、基本信息修改、关注好友等功能。</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Rectangle 129"/>
          <p:cNvSpPr/>
          <p:nvPr/>
        </p:nvSpPr>
        <p:spPr bwMode="auto">
          <a:xfrm>
            <a:off x="9597413" y="429661"/>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系统流程图</a:t>
            </a:r>
          </a:p>
        </p:txBody>
      </p:sp>
      <p:pic>
        <p:nvPicPr>
          <p:cNvPr id="2" name="图片 1"/>
          <p:cNvPicPr>
            <a:picLocks noChangeAspect="1"/>
          </p:cNvPicPr>
          <p:nvPr/>
        </p:nvPicPr>
        <p:blipFill>
          <a:blip r:embed="rId3"/>
          <a:stretch>
            <a:fillRect/>
          </a:stretch>
        </p:blipFill>
        <p:spPr>
          <a:xfrm>
            <a:off x="127635" y="0"/>
            <a:ext cx="9469755" cy="6940550"/>
          </a:xfrm>
          <a:prstGeom prst="rect">
            <a:avLst/>
          </a:prstGeom>
          <a:noFill/>
          <a:ln w="9525">
            <a:noFill/>
          </a:ln>
        </p:spPr>
      </p:pic>
      <p:sp>
        <p:nvSpPr>
          <p:cNvPr id="4" name="Rectangle 3"/>
          <p:cNvSpPr/>
          <p:nvPr/>
        </p:nvSpPr>
        <p:spPr>
          <a:xfrm>
            <a:off x="9180195" y="628015"/>
            <a:ext cx="2788920" cy="541401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7" name="文本框 6"/>
          <p:cNvSpPr txBox="1"/>
          <p:nvPr/>
        </p:nvSpPr>
        <p:spPr>
          <a:xfrm>
            <a:off x="9285605" y="1171575"/>
            <a:ext cx="2683510" cy="4707890"/>
          </a:xfrm>
          <a:prstGeom prst="rect">
            <a:avLst/>
          </a:prstGeom>
          <a:noFill/>
        </p:spPr>
        <p:txBody>
          <a:bodyPr wrap="square" rtlCol="0">
            <a:spAutoFit/>
          </a:bodyPr>
          <a:lstStyle/>
          <a:p>
            <a:r>
              <a:rPr lang="zh-CN" altLang="en-US" sz="2000" b="1" dirty="0">
                <a:solidFill>
                  <a:schemeClr val="accent1">
                    <a:lumMod val="75000"/>
                  </a:schemeClr>
                </a:solidFill>
              </a:rPr>
              <a:t>       用户首先通过登录进入个人界面，如果选择注册则先进行注册操作再进入主界面，进入主界面后，可以通过个人的信息管理进行修改个人信息和登出系统的操作，或者进行个人操作如使用记录创作和交流分享的功能，可以在记录创作进行创建、保存以及上传文件的功能，在交流分享进行回复消息等功能。</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8170545" y="886460"/>
            <a:ext cx="3716020" cy="569468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8828405" y="461645"/>
            <a:ext cx="2423160" cy="741680"/>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系统结构图</a:t>
            </a:r>
          </a:p>
        </p:txBody>
      </p:sp>
      <p:sp>
        <p:nvSpPr>
          <p:cNvPr id="7" name="文本框 6"/>
          <p:cNvSpPr txBox="1"/>
          <p:nvPr/>
        </p:nvSpPr>
        <p:spPr>
          <a:xfrm>
            <a:off x="8246110" y="1202690"/>
            <a:ext cx="3705225" cy="5354320"/>
          </a:xfrm>
          <a:prstGeom prst="rect">
            <a:avLst/>
          </a:prstGeom>
          <a:noFill/>
        </p:spPr>
        <p:txBody>
          <a:bodyPr wrap="square" rtlCol="0">
            <a:spAutoFit/>
          </a:bodyPr>
          <a:lstStyle/>
          <a:p>
            <a:r>
              <a:rPr lang="zh-CN" altLang="en-US" b="1" dirty="0">
                <a:solidFill>
                  <a:schemeClr val="accent1">
                    <a:lumMod val="75000"/>
                  </a:schemeClr>
                </a:solidFill>
              </a:rPr>
              <a:t>       显示了各个模块间的数据交流。用户的登录信息数据流传入登录模块，数据登录模块将接收到的数据传入到数据通信模块，由数据通信模块与服务器交互，数据通信模块将登录结果的数据流返还给数据通信模块，数据通信模块通过用户界面视图模块将信息展现给用户。</a:t>
            </a:r>
          </a:p>
          <a:p>
            <a:r>
              <a:rPr lang="zh-CN" altLang="en-US" b="1" dirty="0">
                <a:solidFill>
                  <a:schemeClr val="accent1">
                    <a:lumMod val="75000"/>
                  </a:schemeClr>
                </a:solidFill>
              </a:rPr>
              <a:t>       用户将有关文档编写的操作信息传入内容管理模块，由内容数据解析模块对文件内容解析，传递到数据通信模块，最后文件信息和结果再次经过各模块返回并由界面视图反馈给用户。</a:t>
            </a:r>
          </a:p>
          <a:p>
            <a:r>
              <a:rPr lang="zh-CN" altLang="en-US" b="1" dirty="0">
                <a:solidFill>
                  <a:schemeClr val="accent1">
                    <a:lumMod val="75000"/>
                  </a:schemeClr>
                </a:solidFill>
              </a:rPr>
              <a:t>       用户的其他操作的数据流交由操作集合模块，由操作集合模块上传下载到数据通信模块或者存入数据缓存。用户与终端的交互由终端模块和终端数据模块监测并反馈。</a:t>
            </a:r>
          </a:p>
        </p:txBody>
      </p:sp>
      <p:pic>
        <p:nvPicPr>
          <p:cNvPr id="2" name="图片 1"/>
          <p:cNvPicPr>
            <a:picLocks noChangeAspect="1"/>
          </p:cNvPicPr>
          <p:nvPr/>
        </p:nvPicPr>
        <p:blipFill>
          <a:blip r:embed="rId3"/>
          <a:stretch>
            <a:fillRect/>
          </a:stretch>
        </p:blipFill>
        <p:spPr>
          <a:xfrm>
            <a:off x="613410" y="248285"/>
            <a:ext cx="7158990" cy="6609715"/>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3"/>
          <a:stretch>
            <a:fillRect/>
          </a:stretch>
        </p:blipFill>
        <p:spPr>
          <a:xfrm>
            <a:off x="426720" y="570230"/>
            <a:ext cx="5867400" cy="6198235"/>
          </a:xfrm>
          <a:prstGeom prst="rect">
            <a:avLst/>
          </a:prstGeom>
          <a:noFill/>
          <a:ln w="9525">
            <a:noFill/>
          </a:ln>
        </p:spPr>
      </p:pic>
      <p:sp>
        <p:nvSpPr>
          <p:cNvPr id="23" name="TextBox 12"/>
          <p:cNvSpPr txBox="1"/>
          <p:nvPr/>
        </p:nvSpPr>
        <p:spPr>
          <a:xfrm>
            <a:off x="4315460" y="570230"/>
            <a:ext cx="481076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软件系统用例图</a:t>
            </a:r>
          </a:p>
        </p:txBody>
      </p:sp>
      <p:sp>
        <p:nvSpPr>
          <p:cNvPr id="4" name="Rectangle 3"/>
          <p:cNvSpPr/>
          <p:nvPr/>
        </p:nvSpPr>
        <p:spPr>
          <a:xfrm>
            <a:off x="7199630" y="2029460"/>
            <a:ext cx="3437890" cy="4185285"/>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7887993" y="1831106"/>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系统用例图</a:t>
            </a:r>
          </a:p>
        </p:txBody>
      </p:sp>
      <p:sp>
        <p:nvSpPr>
          <p:cNvPr id="7" name="文本框 6"/>
          <p:cNvSpPr txBox="1"/>
          <p:nvPr/>
        </p:nvSpPr>
        <p:spPr>
          <a:xfrm>
            <a:off x="7371715" y="2573020"/>
            <a:ext cx="3169285" cy="2862322"/>
          </a:xfrm>
          <a:prstGeom prst="rect">
            <a:avLst/>
          </a:prstGeom>
          <a:noFill/>
        </p:spPr>
        <p:txBody>
          <a:bodyPr wrap="square" rtlCol="0">
            <a:spAutoFit/>
          </a:bodyPr>
          <a:lstStyle/>
          <a:p>
            <a:r>
              <a:rPr lang="zh-CN" altLang="en-US" sz="2000" b="1" dirty="0">
                <a:solidFill>
                  <a:schemeClr val="accent1">
                    <a:lumMod val="75000"/>
                  </a:schemeClr>
                </a:solidFill>
              </a:rPr>
              <a:t>       通过该图可以清楚地看到不同身份的参与者使用了系统的哪些功能，并与哪些模块进行了交互。例如，用户可以访问系统中的用户登录、个人信息管理、记录文本管理、个人动态管理、个人操作管理模块。</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7943850" y="2212340"/>
            <a:ext cx="3437890" cy="3020695"/>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8632213" y="2013986"/>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系统用例图</a:t>
            </a:r>
          </a:p>
        </p:txBody>
      </p:sp>
      <p:sp>
        <p:nvSpPr>
          <p:cNvPr id="7" name="文本框 6"/>
          <p:cNvSpPr txBox="1"/>
          <p:nvPr/>
        </p:nvSpPr>
        <p:spPr>
          <a:xfrm>
            <a:off x="8180705" y="2755900"/>
            <a:ext cx="2900045" cy="1938992"/>
          </a:xfrm>
          <a:prstGeom prst="rect">
            <a:avLst/>
          </a:prstGeom>
          <a:noFill/>
        </p:spPr>
        <p:txBody>
          <a:bodyPr wrap="square" rtlCol="0">
            <a:spAutoFit/>
          </a:bodyPr>
          <a:lstStyle/>
          <a:p>
            <a:r>
              <a:rPr lang="zh-CN" altLang="en-US" sz="2000" b="1" dirty="0">
                <a:solidFill>
                  <a:schemeClr val="accent1">
                    <a:lumMod val="75000"/>
                  </a:schemeClr>
                </a:solidFill>
              </a:rPr>
              <a:t>      包括“普通用户”、“系统管理员（后台）”。其中，“普通用户” 完成用户公共功能。系统管理员直接在软件后台操作。</a:t>
            </a:r>
          </a:p>
        </p:txBody>
      </p:sp>
      <p:pic>
        <p:nvPicPr>
          <p:cNvPr id="2" name="图片 1"/>
          <p:cNvPicPr>
            <a:picLocks noChangeAspect="1"/>
          </p:cNvPicPr>
          <p:nvPr/>
        </p:nvPicPr>
        <p:blipFill>
          <a:blip r:embed="rId3"/>
          <a:stretch>
            <a:fillRect/>
          </a:stretch>
        </p:blipFill>
        <p:spPr>
          <a:xfrm>
            <a:off x="444500" y="33655"/>
            <a:ext cx="6447790" cy="6770370"/>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8245475" y="897890"/>
            <a:ext cx="3437890" cy="5575935"/>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8988448" y="383306"/>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用户用例图</a:t>
            </a:r>
          </a:p>
        </p:txBody>
      </p:sp>
      <p:sp>
        <p:nvSpPr>
          <p:cNvPr id="7" name="文本框 6"/>
          <p:cNvSpPr txBox="1"/>
          <p:nvPr/>
        </p:nvSpPr>
        <p:spPr>
          <a:xfrm>
            <a:off x="8380095" y="1150620"/>
            <a:ext cx="3169285" cy="5323205"/>
          </a:xfrm>
          <a:prstGeom prst="rect">
            <a:avLst/>
          </a:prstGeom>
          <a:noFill/>
        </p:spPr>
        <p:txBody>
          <a:bodyPr wrap="square" rtlCol="0">
            <a:spAutoFit/>
          </a:bodyPr>
          <a:lstStyle/>
          <a:p>
            <a:r>
              <a:rPr lang="zh-CN" altLang="en-US" sz="2000" b="1" dirty="0">
                <a:solidFill>
                  <a:schemeClr val="accent1">
                    <a:lumMod val="75000"/>
                  </a:schemeClr>
                </a:solidFill>
              </a:rPr>
              <a:t>       用户通过用户登录能够进行个人信息管理、记录文本管理、个人动态管理、个人操作管理。</a:t>
            </a:r>
          </a:p>
          <a:p>
            <a:r>
              <a:rPr lang="zh-CN" altLang="en-US" sz="2000" b="1" dirty="0">
                <a:solidFill>
                  <a:schemeClr val="accent1">
                    <a:lumMod val="75000"/>
                  </a:schemeClr>
                </a:solidFill>
              </a:rPr>
              <a:t>       对于个人信息，用户可以查看关注的好友以及个人信息的修改。</a:t>
            </a:r>
          </a:p>
          <a:p>
            <a:r>
              <a:rPr lang="zh-CN" altLang="en-US" sz="2000" b="1" dirty="0">
                <a:solidFill>
                  <a:schemeClr val="accent1">
                    <a:lumMod val="75000"/>
                  </a:schemeClr>
                </a:solidFill>
              </a:rPr>
              <a:t>       在记录文本管理中，用户能够进行创建、删除、修改、查询相关文本信息。</a:t>
            </a:r>
          </a:p>
          <a:p>
            <a:r>
              <a:rPr lang="zh-CN" altLang="en-US" sz="2000" b="1" dirty="0">
                <a:solidFill>
                  <a:schemeClr val="accent1">
                    <a:lumMod val="75000"/>
                  </a:schemeClr>
                </a:solidFill>
              </a:rPr>
              <a:t>在个人动态管理中，用户有权限能够进行删除和发布个人动态。</a:t>
            </a:r>
          </a:p>
          <a:p>
            <a:r>
              <a:rPr lang="zh-CN" altLang="en-US" sz="2000" b="1" dirty="0">
                <a:solidFill>
                  <a:schemeClr val="accent1">
                    <a:lumMod val="75000"/>
                  </a:schemeClr>
                </a:solidFill>
              </a:rPr>
              <a:t>        在个人操作管理中，用户主要是能够对其他用户的动态进行点赞、收藏、转发等。</a:t>
            </a:r>
          </a:p>
        </p:txBody>
      </p:sp>
      <p:pic>
        <p:nvPicPr>
          <p:cNvPr id="2" name="图片 1"/>
          <p:cNvPicPr>
            <a:picLocks noChangeAspect="1"/>
          </p:cNvPicPr>
          <p:nvPr/>
        </p:nvPicPr>
        <p:blipFill>
          <a:blip r:embed="rId3"/>
          <a:stretch>
            <a:fillRect/>
          </a:stretch>
        </p:blipFill>
        <p:spPr>
          <a:xfrm>
            <a:off x="342265" y="383540"/>
            <a:ext cx="7545705" cy="6090285"/>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5755532" y="2010348"/>
            <a:ext cx="711024" cy="711024"/>
            <a:chOff x="5755532" y="2010348"/>
            <a:chExt cx="711024" cy="711024"/>
          </a:xfrm>
        </p:grpSpPr>
        <p:sp>
          <p:nvSpPr>
            <p:cNvPr id="11" name="椭圆 10"/>
            <p:cNvSpPr/>
            <p:nvPr/>
          </p:nvSpPr>
          <p:spPr>
            <a:xfrm>
              <a:off x="5755532" y="2010348"/>
              <a:ext cx="711024" cy="711024"/>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Group 9"/>
            <p:cNvGrpSpPr>
              <a:grpSpLocks noChangeAspect="1"/>
            </p:cNvGrpSpPr>
            <p:nvPr/>
          </p:nvGrpSpPr>
          <p:grpSpPr bwMode="auto">
            <a:xfrm>
              <a:off x="5965978" y="2186144"/>
              <a:ext cx="293620" cy="359432"/>
              <a:chOff x="2324" y="3022"/>
              <a:chExt cx="464" cy="568"/>
            </a:xfrm>
          </p:grpSpPr>
          <p:sp>
            <p:nvSpPr>
              <p:cNvPr id="17" name="AutoShape 8"/>
              <p:cNvSpPr>
                <a:spLocks noChangeAspect="1" noChangeArrowheads="1" noTextEdit="1"/>
              </p:cNvSpPr>
              <p:nvPr/>
            </p:nvSpPr>
            <p:spPr bwMode="auto">
              <a:xfrm>
                <a:off x="2324" y="3022"/>
                <a:ext cx="464" cy="5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8" name="Freeform 10"/>
              <p:cNvSpPr>
                <a:spLocks noEditPoints="1"/>
              </p:cNvSpPr>
              <p:nvPr/>
            </p:nvSpPr>
            <p:spPr bwMode="auto">
              <a:xfrm>
                <a:off x="2291" y="3144"/>
                <a:ext cx="502" cy="487"/>
              </a:xfrm>
              <a:custGeom>
                <a:avLst/>
                <a:gdLst>
                  <a:gd name="T0" fmla="*/ 77 w 185"/>
                  <a:gd name="T1" fmla="*/ 43 h 180"/>
                  <a:gd name="T2" fmla="*/ 77 w 185"/>
                  <a:gd name="T3" fmla="*/ 43 h 180"/>
                  <a:gd name="T4" fmla="*/ 73 w 185"/>
                  <a:gd name="T5" fmla="*/ 34 h 180"/>
                  <a:gd name="T6" fmla="*/ 73 w 185"/>
                  <a:gd name="T7" fmla="*/ 34 h 180"/>
                  <a:gd name="T8" fmla="*/ 40 w 185"/>
                  <a:gd name="T9" fmla="*/ 2 h 180"/>
                  <a:gd name="T10" fmla="*/ 32 w 185"/>
                  <a:gd name="T11" fmla="*/ 3 h 180"/>
                  <a:gd name="T12" fmla="*/ 21 w 185"/>
                  <a:gd name="T13" fmla="*/ 15 h 180"/>
                  <a:gd name="T14" fmla="*/ 65 w 185"/>
                  <a:gd name="T15" fmla="*/ 55 h 180"/>
                  <a:gd name="T16" fmla="*/ 77 w 185"/>
                  <a:gd name="T17" fmla="*/ 43 h 180"/>
                  <a:gd name="T18" fmla="*/ 183 w 185"/>
                  <a:gd name="T19" fmla="*/ 134 h 180"/>
                  <a:gd name="T20" fmla="*/ 183 w 185"/>
                  <a:gd name="T21" fmla="*/ 134 h 180"/>
                  <a:gd name="T22" fmla="*/ 150 w 185"/>
                  <a:gd name="T23" fmla="*/ 104 h 180"/>
                  <a:gd name="T24" fmla="*/ 140 w 185"/>
                  <a:gd name="T25" fmla="*/ 104 h 180"/>
                  <a:gd name="T26" fmla="*/ 129 w 185"/>
                  <a:gd name="T27" fmla="*/ 116 h 180"/>
                  <a:gd name="T28" fmla="*/ 171 w 185"/>
                  <a:gd name="T29" fmla="*/ 155 h 180"/>
                  <a:gd name="T30" fmla="*/ 183 w 185"/>
                  <a:gd name="T31" fmla="*/ 143 h 180"/>
                  <a:gd name="T32" fmla="*/ 183 w 185"/>
                  <a:gd name="T33" fmla="*/ 134 h 180"/>
                  <a:gd name="T34" fmla="*/ 98 w 185"/>
                  <a:gd name="T35" fmla="*/ 109 h 180"/>
                  <a:gd name="T36" fmla="*/ 68 w 185"/>
                  <a:gd name="T37" fmla="*/ 81 h 180"/>
                  <a:gd name="T38" fmla="*/ 61 w 185"/>
                  <a:gd name="T39" fmla="*/ 58 h 180"/>
                  <a:gd name="T40" fmla="*/ 18 w 185"/>
                  <a:gd name="T41" fmla="*/ 18 h 180"/>
                  <a:gd name="T42" fmla="*/ 60 w 185"/>
                  <a:gd name="T43" fmla="*/ 120 h 180"/>
                  <a:gd name="T44" fmla="*/ 168 w 185"/>
                  <a:gd name="T45" fmla="*/ 158 h 180"/>
                  <a:gd name="T46" fmla="*/ 126 w 185"/>
                  <a:gd name="T47" fmla="*/ 119 h 180"/>
                  <a:gd name="T48" fmla="*/ 98 w 185"/>
                  <a:gd name="T49" fmla="*/ 10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5" h="180">
                    <a:moveTo>
                      <a:pt x="77" y="43"/>
                    </a:moveTo>
                    <a:cubicBezTo>
                      <a:pt x="77" y="43"/>
                      <a:pt x="77" y="43"/>
                      <a:pt x="77" y="43"/>
                    </a:cubicBezTo>
                    <a:cubicBezTo>
                      <a:pt x="79" y="41"/>
                      <a:pt x="76" y="37"/>
                      <a:pt x="73" y="34"/>
                    </a:cubicBezTo>
                    <a:cubicBezTo>
                      <a:pt x="73" y="34"/>
                      <a:pt x="73" y="34"/>
                      <a:pt x="73" y="34"/>
                    </a:cubicBezTo>
                    <a:cubicBezTo>
                      <a:pt x="40" y="2"/>
                      <a:pt x="40" y="2"/>
                      <a:pt x="40" y="2"/>
                    </a:cubicBezTo>
                    <a:cubicBezTo>
                      <a:pt x="38" y="0"/>
                      <a:pt x="34" y="0"/>
                      <a:pt x="32" y="3"/>
                    </a:cubicBezTo>
                    <a:cubicBezTo>
                      <a:pt x="21" y="15"/>
                      <a:pt x="21" y="15"/>
                      <a:pt x="21" y="15"/>
                    </a:cubicBezTo>
                    <a:cubicBezTo>
                      <a:pt x="65" y="55"/>
                      <a:pt x="65" y="55"/>
                      <a:pt x="65" y="55"/>
                    </a:cubicBezTo>
                    <a:lnTo>
                      <a:pt x="77" y="43"/>
                    </a:lnTo>
                    <a:close/>
                    <a:moveTo>
                      <a:pt x="183" y="134"/>
                    </a:moveTo>
                    <a:cubicBezTo>
                      <a:pt x="183" y="134"/>
                      <a:pt x="183" y="134"/>
                      <a:pt x="183" y="134"/>
                    </a:cubicBezTo>
                    <a:cubicBezTo>
                      <a:pt x="150" y="104"/>
                      <a:pt x="150" y="104"/>
                      <a:pt x="150" y="104"/>
                    </a:cubicBezTo>
                    <a:cubicBezTo>
                      <a:pt x="147" y="101"/>
                      <a:pt x="143" y="101"/>
                      <a:pt x="140" y="104"/>
                    </a:cubicBezTo>
                    <a:cubicBezTo>
                      <a:pt x="129" y="116"/>
                      <a:pt x="129" y="116"/>
                      <a:pt x="129" y="116"/>
                    </a:cubicBezTo>
                    <a:cubicBezTo>
                      <a:pt x="171" y="155"/>
                      <a:pt x="171" y="155"/>
                      <a:pt x="171" y="155"/>
                    </a:cubicBezTo>
                    <a:cubicBezTo>
                      <a:pt x="183" y="143"/>
                      <a:pt x="183" y="143"/>
                      <a:pt x="183" y="143"/>
                    </a:cubicBezTo>
                    <a:cubicBezTo>
                      <a:pt x="185" y="141"/>
                      <a:pt x="185" y="137"/>
                      <a:pt x="183" y="134"/>
                    </a:cubicBezTo>
                    <a:close/>
                    <a:moveTo>
                      <a:pt x="98" y="109"/>
                    </a:moveTo>
                    <a:cubicBezTo>
                      <a:pt x="89" y="102"/>
                      <a:pt x="78" y="92"/>
                      <a:pt x="68" y="81"/>
                    </a:cubicBezTo>
                    <a:cubicBezTo>
                      <a:pt x="62" y="73"/>
                      <a:pt x="56" y="64"/>
                      <a:pt x="61" y="58"/>
                    </a:cubicBezTo>
                    <a:cubicBezTo>
                      <a:pt x="18" y="18"/>
                      <a:pt x="18" y="18"/>
                      <a:pt x="18" y="18"/>
                    </a:cubicBezTo>
                    <a:cubicBezTo>
                      <a:pt x="12" y="26"/>
                      <a:pt x="0" y="62"/>
                      <a:pt x="60" y="120"/>
                    </a:cubicBezTo>
                    <a:cubicBezTo>
                      <a:pt x="122" y="180"/>
                      <a:pt x="161" y="166"/>
                      <a:pt x="168" y="158"/>
                    </a:cubicBezTo>
                    <a:cubicBezTo>
                      <a:pt x="126" y="119"/>
                      <a:pt x="126" y="119"/>
                      <a:pt x="126" y="119"/>
                    </a:cubicBezTo>
                    <a:cubicBezTo>
                      <a:pt x="120" y="125"/>
                      <a:pt x="113" y="120"/>
                      <a:pt x="98" y="10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1"/>
              <p:cNvSpPr>
                <a:spLocks noEditPoints="1"/>
              </p:cNvSpPr>
              <p:nvPr/>
            </p:nvSpPr>
            <p:spPr bwMode="auto">
              <a:xfrm>
                <a:off x="2413" y="3019"/>
                <a:ext cx="204" cy="184"/>
              </a:xfrm>
              <a:custGeom>
                <a:avLst/>
                <a:gdLst>
                  <a:gd name="T0" fmla="*/ 14 w 75"/>
                  <a:gd name="T1" fmla="*/ 1 h 68"/>
                  <a:gd name="T2" fmla="*/ 8 w 75"/>
                  <a:gd name="T3" fmla="*/ 4 h 68"/>
                  <a:gd name="T4" fmla="*/ 0 w 75"/>
                  <a:gd name="T5" fmla="*/ 40 h 68"/>
                  <a:gd name="T6" fmla="*/ 4 w 75"/>
                  <a:gd name="T7" fmla="*/ 45 h 68"/>
                  <a:gd name="T8" fmla="*/ 7 w 75"/>
                  <a:gd name="T9" fmla="*/ 45 h 68"/>
                  <a:gd name="T10" fmla="*/ 9 w 75"/>
                  <a:gd name="T11" fmla="*/ 42 h 68"/>
                  <a:gd name="T12" fmla="*/ 17 w 75"/>
                  <a:gd name="T13" fmla="*/ 6 h 68"/>
                  <a:gd name="T14" fmla="*/ 14 w 75"/>
                  <a:gd name="T15" fmla="*/ 1 h 68"/>
                  <a:gd name="T16" fmla="*/ 74 w 75"/>
                  <a:gd name="T17" fmla="*/ 44 h 68"/>
                  <a:gd name="T18" fmla="*/ 68 w 75"/>
                  <a:gd name="T19" fmla="*/ 42 h 68"/>
                  <a:gd name="T20" fmla="*/ 36 w 75"/>
                  <a:gd name="T21" fmla="*/ 60 h 68"/>
                  <a:gd name="T22" fmla="*/ 34 w 75"/>
                  <a:gd name="T23" fmla="*/ 66 h 68"/>
                  <a:gd name="T24" fmla="*/ 40 w 75"/>
                  <a:gd name="T25" fmla="*/ 67 h 68"/>
                  <a:gd name="T26" fmla="*/ 40 w 75"/>
                  <a:gd name="T27" fmla="*/ 67 h 68"/>
                  <a:gd name="T28" fmla="*/ 72 w 75"/>
                  <a:gd name="T29" fmla="*/ 50 h 68"/>
                  <a:gd name="T30" fmla="*/ 74 w 75"/>
                  <a:gd name="T31" fmla="*/ 44 h 68"/>
                  <a:gd name="T32" fmla="*/ 47 w 75"/>
                  <a:gd name="T33" fmla="*/ 18 h 68"/>
                  <a:gd name="T34" fmla="*/ 41 w 75"/>
                  <a:gd name="T35" fmla="*/ 19 h 68"/>
                  <a:gd name="T36" fmla="*/ 19 w 75"/>
                  <a:gd name="T37" fmla="*/ 49 h 68"/>
                  <a:gd name="T38" fmla="*/ 20 w 75"/>
                  <a:gd name="T39" fmla="*/ 55 h 68"/>
                  <a:gd name="T40" fmla="*/ 25 w 75"/>
                  <a:gd name="T41" fmla="*/ 55 h 68"/>
                  <a:gd name="T42" fmla="*/ 27 w 75"/>
                  <a:gd name="T43" fmla="*/ 54 h 68"/>
                  <a:gd name="T44" fmla="*/ 48 w 75"/>
                  <a:gd name="T45" fmla="*/ 24 h 68"/>
                  <a:gd name="T46" fmla="*/ 47 w 75"/>
                  <a:gd name="T47" fmla="*/ 1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5" h="68">
                    <a:moveTo>
                      <a:pt x="14" y="1"/>
                    </a:moveTo>
                    <a:cubicBezTo>
                      <a:pt x="11" y="0"/>
                      <a:pt x="9" y="2"/>
                      <a:pt x="8" y="4"/>
                    </a:cubicBezTo>
                    <a:cubicBezTo>
                      <a:pt x="0" y="40"/>
                      <a:pt x="0" y="40"/>
                      <a:pt x="0" y="40"/>
                    </a:cubicBezTo>
                    <a:cubicBezTo>
                      <a:pt x="0" y="42"/>
                      <a:pt x="1" y="45"/>
                      <a:pt x="4" y="45"/>
                    </a:cubicBezTo>
                    <a:cubicBezTo>
                      <a:pt x="5" y="45"/>
                      <a:pt x="6" y="45"/>
                      <a:pt x="7" y="45"/>
                    </a:cubicBezTo>
                    <a:cubicBezTo>
                      <a:pt x="8" y="44"/>
                      <a:pt x="9" y="43"/>
                      <a:pt x="9" y="42"/>
                    </a:cubicBezTo>
                    <a:cubicBezTo>
                      <a:pt x="17" y="6"/>
                      <a:pt x="17" y="6"/>
                      <a:pt x="17" y="6"/>
                    </a:cubicBezTo>
                    <a:cubicBezTo>
                      <a:pt x="18" y="4"/>
                      <a:pt x="16" y="1"/>
                      <a:pt x="14" y="1"/>
                    </a:cubicBezTo>
                    <a:close/>
                    <a:moveTo>
                      <a:pt x="74" y="44"/>
                    </a:moveTo>
                    <a:cubicBezTo>
                      <a:pt x="73" y="42"/>
                      <a:pt x="70" y="41"/>
                      <a:pt x="68" y="42"/>
                    </a:cubicBezTo>
                    <a:cubicBezTo>
                      <a:pt x="36" y="60"/>
                      <a:pt x="36" y="60"/>
                      <a:pt x="36" y="60"/>
                    </a:cubicBezTo>
                    <a:cubicBezTo>
                      <a:pt x="34" y="61"/>
                      <a:pt x="33" y="63"/>
                      <a:pt x="34" y="66"/>
                    </a:cubicBezTo>
                    <a:cubicBezTo>
                      <a:pt x="35" y="68"/>
                      <a:pt x="38" y="68"/>
                      <a:pt x="40" y="67"/>
                    </a:cubicBezTo>
                    <a:cubicBezTo>
                      <a:pt x="40" y="67"/>
                      <a:pt x="40" y="67"/>
                      <a:pt x="40" y="67"/>
                    </a:cubicBezTo>
                    <a:cubicBezTo>
                      <a:pt x="72" y="50"/>
                      <a:pt x="72" y="50"/>
                      <a:pt x="72" y="50"/>
                    </a:cubicBezTo>
                    <a:cubicBezTo>
                      <a:pt x="74" y="49"/>
                      <a:pt x="75" y="46"/>
                      <a:pt x="74" y="44"/>
                    </a:cubicBezTo>
                    <a:close/>
                    <a:moveTo>
                      <a:pt x="47" y="18"/>
                    </a:moveTo>
                    <a:cubicBezTo>
                      <a:pt x="45" y="17"/>
                      <a:pt x="42" y="17"/>
                      <a:pt x="41" y="19"/>
                    </a:cubicBezTo>
                    <a:cubicBezTo>
                      <a:pt x="19" y="49"/>
                      <a:pt x="19" y="49"/>
                      <a:pt x="19" y="49"/>
                    </a:cubicBezTo>
                    <a:cubicBezTo>
                      <a:pt x="18" y="51"/>
                      <a:pt x="19" y="54"/>
                      <a:pt x="20" y="55"/>
                    </a:cubicBezTo>
                    <a:cubicBezTo>
                      <a:pt x="22" y="56"/>
                      <a:pt x="24" y="56"/>
                      <a:pt x="25" y="55"/>
                    </a:cubicBezTo>
                    <a:cubicBezTo>
                      <a:pt x="26" y="55"/>
                      <a:pt x="26" y="55"/>
                      <a:pt x="27" y="54"/>
                    </a:cubicBezTo>
                    <a:cubicBezTo>
                      <a:pt x="48" y="24"/>
                      <a:pt x="48" y="24"/>
                      <a:pt x="48" y="24"/>
                    </a:cubicBezTo>
                    <a:cubicBezTo>
                      <a:pt x="49" y="22"/>
                      <a:pt x="49" y="20"/>
                      <a:pt x="47" y="1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38" name="组合 37"/>
          <p:cNvGrpSpPr/>
          <p:nvPr/>
        </p:nvGrpSpPr>
        <p:grpSpPr>
          <a:xfrm>
            <a:off x="5755532" y="3406785"/>
            <a:ext cx="711024" cy="711024"/>
            <a:chOff x="5755532" y="3406785"/>
            <a:chExt cx="711024" cy="711024"/>
          </a:xfrm>
        </p:grpSpPr>
        <p:sp>
          <p:nvSpPr>
            <p:cNvPr id="8" name="椭圆 7"/>
            <p:cNvSpPr/>
            <p:nvPr/>
          </p:nvSpPr>
          <p:spPr>
            <a:xfrm>
              <a:off x="5755532" y="3406785"/>
              <a:ext cx="711024" cy="711024"/>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Group 18"/>
            <p:cNvGrpSpPr>
              <a:grpSpLocks noChangeAspect="1"/>
            </p:cNvGrpSpPr>
            <p:nvPr/>
          </p:nvGrpSpPr>
          <p:grpSpPr bwMode="auto">
            <a:xfrm>
              <a:off x="5933578" y="3669765"/>
              <a:ext cx="354930" cy="185064"/>
              <a:chOff x="4533" y="3245"/>
              <a:chExt cx="397" cy="207"/>
            </a:xfrm>
          </p:grpSpPr>
          <p:sp>
            <p:nvSpPr>
              <p:cNvPr id="21" name="AutoShape 17"/>
              <p:cNvSpPr>
                <a:spLocks noChangeAspect="1" noChangeArrowheads="1" noTextEdit="1"/>
              </p:cNvSpPr>
              <p:nvPr/>
            </p:nvSpPr>
            <p:spPr bwMode="auto">
              <a:xfrm>
                <a:off x="4533" y="3245"/>
                <a:ext cx="397"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2" name="Freeform 19"/>
              <p:cNvSpPr/>
              <p:nvPr/>
            </p:nvSpPr>
            <p:spPr bwMode="auto">
              <a:xfrm>
                <a:off x="4534" y="3247"/>
                <a:ext cx="391" cy="202"/>
              </a:xfrm>
              <a:custGeom>
                <a:avLst/>
                <a:gdLst>
                  <a:gd name="T0" fmla="*/ 0 w 391"/>
                  <a:gd name="T1" fmla="*/ 202 h 202"/>
                  <a:gd name="T2" fmla="*/ 197 w 391"/>
                  <a:gd name="T3" fmla="*/ 0 h 202"/>
                  <a:gd name="T4" fmla="*/ 391 w 391"/>
                  <a:gd name="T5" fmla="*/ 202 h 202"/>
                </a:gdLst>
                <a:ahLst/>
                <a:cxnLst>
                  <a:cxn ang="0">
                    <a:pos x="T0" y="T1"/>
                  </a:cxn>
                  <a:cxn ang="0">
                    <a:pos x="T2" y="T3"/>
                  </a:cxn>
                  <a:cxn ang="0">
                    <a:pos x="T4" y="T5"/>
                  </a:cxn>
                </a:cxnLst>
                <a:rect l="0" t="0" r="r" b="b"/>
                <a:pathLst>
                  <a:path w="391" h="202">
                    <a:moveTo>
                      <a:pt x="0" y="202"/>
                    </a:moveTo>
                    <a:lnTo>
                      <a:pt x="197" y="0"/>
                    </a:lnTo>
                    <a:lnTo>
                      <a:pt x="391" y="202"/>
                    </a:lnTo>
                  </a:path>
                </a:pathLst>
              </a:custGeom>
              <a:noFill/>
              <a:ln w="34925" cap="rnd">
                <a:solidFill>
                  <a:schemeClr val="bg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3" name="Freeform 20"/>
              <p:cNvSpPr/>
              <p:nvPr/>
            </p:nvSpPr>
            <p:spPr bwMode="auto">
              <a:xfrm>
                <a:off x="4650" y="3335"/>
                <a:ext cx="164" cy="114"/>
              </a:xfrm>
              <a:custGeom>
                <a:avLst/>
                <a:gdLst>
                  <a:gd name="T0" fmla="*/ 0 w 164"/>
                  <a:gd name="T1" fmla="*/ 0 h 114"/>
                  <a:gd name="T2" fmla="*/ 14 w 164"/>
                  <a:gd name="T3" fmla="*/ 114 h 114"/>
                  <a:gd name="T4" fmla="*/ 40 w 164"/>
                  <a:gd name="T5" fmla="*/ 114 h 114"/>
                  <a:gd name="T6" fmla="*/ 82 w 164"/>
                  <a:gd name="T7" fmla="*/ 0 h 114"/>
                  <a:gd name="T8" fmla="*/ 122 w 164"/>
                  <a:gd name="T9" fmla="*/ 114 h 114"/>
                  <a:gd name="T10" fmla="*/ 149 w 164"/>
                  <a:gd name="T11" fmla="*/ 114 h 114"/>
                  <a:gd name="T12" fmla="*/ 164 w 16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164" h="114">
                    <a:moveTo>
                      <a:pt x="0" y="0"/>
                    </a:moveTo>
                    <a:lnTo>
                      <a:pt x="14" y="114"/>
                    </a:lnTo>
                    <a:lnTo>
                      <a:pt x="40" y="114"/>
                    </a:lnTo>
                    <a:lnTo>
                      <a:pt x="82" y="0"/>
                    </a:lnTo>
                    <a:lnTo>
                      <a:pt x="122" y="114"/>
                    </a:lnTo>
                    <a:lnTo>
                      <a:pt x="149" y="114"/>
                    </a:lnTo>
                    <a:lnTo>
                      <a:pt x="164" y="0"/>
                    </a:lnTo>
                  </a:path>
                </a:pathLst>
              </a:custGeom>
              <a:noFill/>
              <a:ln w="3492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grpSp>
        <p:nvGrpSpPr>
          <p:cNvPr id="25" name="组合 24"/>
          <p:cNvGrpSpPr/>
          <p:nvPr/>
        </p:nvGrpSpPr>
        <p:grpSpPr>
          <a:xfrm>
            <a:off x="5755532" y="4803222"/>
            <a:ext cx="711024" cy="711024"/>
            <a:chOff x="6265198" y="5028074"/>
            <a:chExt cx="711024" cy="711024"/>
          </a:xfrm>
        </p:grpSpPr>
        <p:sp>
          <p:nvSpPr>
            <p:cNvPr id="14" name="椭圆 13"/>
            <p:cNvSpPr/>
            <p:nvPr/>
          </p:nvSpPr>
          <p:spPr>
            <a:xfrm>
              <a:off x="6265198" y="5028074"/>
              <a:ext cx="711024" cy="711024"/>
            </a:xfrm>
            <a:prstGeom prst="ellipse">
              <a:avLst/>
            </a:prstGeom>
            <a:solidFill>
              <a:srgbClr val="1E5FAE"/>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Freeform 18"/>
            <p:cNvSpPr>
              <a:spLocks noEditPoints="1"/>
            </p:cNvSpPr>
            <p:nvPr/>
          </p:nvSpPr>
          <p:spPr bwMode="auto">
            <a:xfrm>
              <a:off x="6468578" y="5233244"/>
              <a:ext cx="300686" cy="300684"/>
            </a:xfrm>
            <a:custGeom>
              <a:avLst/>
              <a:gdLst>
                <a:gd name="T0" fmla="*/ 127 w 128"/>
                <a:gd name="T1" fmla="*/ 1 h 128"/>
                <a:gd name="T2" fmla="*/ 122 w 128"/>
                <a:gd name="T3" fmla="*/ 1 h 128"/>
                <a:gd name="T4" fmla="*/ 3 w 128"/>
                <a:gd name="T5" fmla="*/ 53 h 128"/>
                <a:gd name="T6" fmla="*/ 0 w 128"/>
                <a:gd name="T7" fmla="*/ 56 h 128"/>
                <a:gd name="T8" fmla="*/ 3 w 128"/>
                <a:gd name="T9" fmla="*/ 60 h 128"/>
                <a:gd name="T10" fmla="*/ 36 w 128"/>
                <a:gd name="T11" fmla="*/ 76 h 128"/>
                <a:gd name="T12" fmla="*/ 43 w 128"/>
                <a:gd name="T13" fmla="*/ 102 h 128"/>
                <a:gd name="T14" fmla="*/ 43 w 128"/>
                <a:gd name="T15" fmla="*/ 102 h 128"/>
                <a:gd name="T16" fmla="*/ 44 w 128"/>
                <a:gd name="T17" fmla="*/ 103 h 128"/>
                <a:gd name="T18" fmla="*/ 44 w 128"/>
                <a:gd name="T19" fmla="*/ 103 h 128"/>
                <a:gd name="T20" fmla="*/ 44 w 128"/>
                <a:gd name="T21" fmla="*/ 103 h 128"/>
                <a:gd name="T22" fmla="*/ 45 w 128"/>
                <a:gd name="T23" fmla="*/ 103 h 128"/>
                <a:gd name="T24" fmla="*/ 45 w 128"/>
                <a:gd name="T25" fmla="*/ 103 h 128"/>
                <a:gd name="T26" fmla="*/ 46 w 128"/>
                <a:gd name="T27" fmla="*/ 103 h 128"/>
                <a:gd name="T28" fmla="*/ 46 w 128"/>
                <a:gd name="T29" fmla="*/ 103 h 128"/>
                <a:gd name="T30" fmla="*/ 46 w 128"/>
                <a:gd name="T31" fmla="*/ 102 h 128"/>
                <a:gd name="T32" fmla="*/ 47 w 128"/>
                <a:gd name="T33" fmla="*/ 102 h 128"/>
                <a:gd name="T34" fmla="*/ 53 w 128"/>
                <a:gd name="T35" fmla="*/ 94 h 128"/>
                <a:gd name="T36" fmla="*/ 68 w 128"/>
                <a:gd name="T37" fmla="*/ 125 h 128"/>
                <a:gd name="T38" fmla="*/ 72 w 128"/>
                <a:gd name="T39" fmla="*/ 128 h 128"/>
                <a:gd name="T40" fmla="*/ 72 w 128"/>
                <a:gd name="T41" fmla="*/ 128 h 128"/>
                <a:gd name="T42" fmla="*/ 75 w 128"/>
                <a:gd name="T43" fmla="*/ 125 h 128"/>
                <a:gd name="T44" fmla="*/ 127 w 128"/>
                <a:gd name="T45" fmla="*/ 6 h 128"/>
                <a:gd name="T46" fmla="*/ 127 w 128"/>
                <a:gd name="T47" fmla="*/ 1 h 128"/>
                <a:gd name="T48" fmla="*/ 104 w 128"/>
                <a:gd name="T49" fmla="*/ 17 h 128"/>
                <a:gd name="T50" fmla="*/ 39 w 128"/>
                <a:gd name="T51" fmla="*/ 69 h 128"/>
                <a:gd name="T52" fmla="*/ 14 w 128"/>
                <a:gd name="T53" fmla="*/ 57 h 128"/>
                <a:gd name="T54" fmla="*/ 104 w 128"/>
                <a:gd name="T55" fmla="*/ 17 h 128"/>
                <a:gd name="T56" fmla="*/ 99 w 128"/>
                <a:gd name="T57" fmla="*/ 26 h 128"/>
                <a:gd name="T58" fmla="*/ 48 w 128"/>
                <a:gd name="T59" fmla="*/ 77 h 128"/>
                <a:gd name="T60" fmla="*/ 48 w 128"/>
                <a:gd name="T61" fmla="*/ 78 h 128"/>
                <a:gd name="T62" fmla="*/ 45 w 128"/>
                <a:gd name="T63" fmla="*/ 92 h 128"/>
                <a:gd name="T64" fmla="*/ 39 w 128"/>
                <a:gd name="T65" fmla="*/ 73 h 128"/>
                <a:gd name="T66" fmla="*/ 99 w 128"/>
                <a:gd name="T67" fmla="*/ 26 h 128"/>
                <a:gd name="T68" fmla="*/ 51 w 128"/>
                <a:gd name="T69" fmla="*/ 79 h 128"/>
                <a:gd name="T70" fmla="*/ 51 w 128"/>
                <a:gd name="T71" fmla="*/ 79 h 128"/>
                <a:gd name="T72" fmla="*/ 51 w 128"/>
                <a:gd name="T73" fmla="*/ 79 h 128"/>
                <a:gd name="T74" fmla="*/ 49 w 128"/>
                <a:gd name="T75" fmla="*/ 93 h 128"/>
                <a:gd name="T76" fmla="*/ 50 w 128"/>
                <a:gd name="T77" fmla="*/ 88 h 128"/>
                <a:gd name="T78" fmla="*/ 51 w 128"/>
                <a:gd name="T79" fmla="*/ 90 h 128"/>
                <a:gd name="T80" fmla="*/ 49 w 128"/>
                <a:gd name="T81" fmla="*/ 93 h 128"/>
                <a:gd name="T82" fmla="*/ 71 w 128"/>
                <a:gd name="T83" fmla="*/ 114 h 128"/>
                <a:gd name="T84" fmla="*/ 53 w 128"/>
                <a:gd name="T85" fmla="*/ 77 h 128"/>
                <a:gd name="T86" fmla="*/ 114 w 128"/>
                <a:gd name="T87" fmla="*/ 17 h 128"/>
                <a:gd name="T88" fmla="*/ 71 w 128"/>
                <a:gd name="T89" fmla="*/ 11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28">
                  <a:moveTo>
                    <a:pt x="127" y="1"/>
                  </a:moveTo>
                  <a:cubicBezTo>
                    <a:pt x="125" y="0"/>
                    <a:pt x="124" y="0"/>
                    <a:pt x="122" y="1"/>
                  </a:cubicBezTo>
                  <a:cubicBezTo>
                    <a:pt x="3" y="53"/>
                    <a:pt x="3" y="53"/>
                    <a:pt x="3" y="53"/>
                  </a:cubicBezTo>
                  <a:cubicBezTo>
                    <a:pt x="1" y="53"/>
                    <a:pt x="0" y="55"/>
                    <a:pt x="0" y="56"/>
                  </a:cubicBezTo>
                  <a:cubicBezTo>
                    <a:pt x="0" y="58"/>
                    <a:pt x="1" y="59"/>
                    <a:pt x="3" y="60"/>
                  </a:cubicBezTo>
                  <a:cubicBezTo>
                    <a:pt x="36" y="76"/>
                    <a:pt x="36" y="76"/>
                    <a:pt x="36" y="76"/>
                  </a:cubicBezTo>
                  <a:cubicBezTo>
                    <a:pt x="43" y="102"/>
                    <a:pt x="43" y="102"/>
                    <a:pt x="43" y="102"/>
                  </a:cubicBezTo>
                  <a:cubicBezTo>
                    <a:pt x="43" y="102"/>
                    <a:pt x="43" y="102"/>
                    <a:pt x="43" y="102"/>
                  </a:cubicBezTo>
                  <a:cubicBezTo>
                    <a:pt x="43" y="102"/>
                    <a:pt x="43" y="102"/>
                    <a:pt x="44" y="103"/>
                  </a:cubicBezTo>
                  <a:cubicBezTo>
                    <a:pt x="44" y="103"/>
                    <a:pt x="44" y="103"/>
                    <a:pt x="44" y="103"/>
                  </a:cubicBezTo>
                  <a:cubicBezTo>
                    <a:pt x="44" y="103"/>
                    <a:pt x="44" y="103"/>
                    <a:pt x="44" y="103"/>
                  </a:cubicBezTo>
                  <a:cubicBezTo>
                    <a:pt x="44" y="103"/>
                    <a:pt x="45" y="103"/>
                    <a:pt x="45" y="103"/>
                  </a:cubicBezTo>
                  <a:cubicBezTo>
                    <a:pt x="45" y="103"/>
                    <a:pt x="45" y="103"/>
                    <a:pt x="45" y="103"/>
                  </a:cubicBezTo>
                  <a:cubicBezTo>
                    <a:pt x="45" y="103"/>
                    <a:pt x="46" y="103"/>
                    <a:pt x="46" y="103"/>
                  </a:cubicBezTo>
                  <a:cubicBezTo>
                    <a:pt x="46" y="103"/>
                    <a:pt x="46" y="103"/>
                    <a:pt x="46" y="103"/>
                  </a:cubicBezTo>
                  <a:cubicBezTo>
                    <a:pt x="46" y="103"/>
                    <a:pt x="46" y="102"/>
                    <a:pt x="46" y="102"/>
                  </a:cubicBezTo>
                  <a:cubicBezTo>
                    <a:pt x="46" y="102"/>
                    <a:pt x="47" y="102"/>
                    <a:pt x="47" y="102"/>
                  </a:cubicBezTo>
                  <a:cubicBezTo>
                    <a:pt x="53" y="94"/>
                    <a:pt x="53" y="94"/>
                    <a:pt x="53" y="94"/>
                  </a:cubicBezTo>
                  <a:cubicBezTo>
                    <a:pt x="68" y="125"/>
                    <a:pt x="68" y="125"/>
                    <a:pt x="68" y="125"/>
                  </a:cubicBezTo>
                  <a:cubicBezTo>
                    <a:pt x="69" y="127"/>
                    <a:pt x="70" y="128"/>
                    <a:pt x="72" y="128"/>
                  </a:cubicBezTo>
                  <a:cubicBezTo>
                    <a:pt x="72" y="128"/>
                    <a:pt x="72" y="128"/>
                    <a:pt x="72" y="128"/>
                  </a:cubicBezTo>
                  <a:cubicBezTo>
                    <a:pt x="73" y="128"/>
                    <a:pt x="75" y="127"/>
                    <a:pt x="75" y="125"/>
                  </a:cubicBezTo>
                  <a:cubicBezTo>
                    <a:pt x="127" y="6"/>
                    <a:pt x="127" y="6"/>
                    <a:pt x="127" y="6"/>
                  </a:cubicBezTo>
                  <a:cubicBezTo>
                    <a:pt x="128" y="4"/>
                    <a:pt x="128" y="3"/>
                    <a:pt x="127" y="1"/>
                  </a:cubicBezTo>
                  <a:close/>
                  <a:moveTo>
                    <a:pt x="104" y="17"/>
                  </a:moveTo>
                  <a:cubicBezTo>
                    <a:pt x="39" y="69"/>
                    <a:pt x="39" y="69"/>
                    <a:pt x="39" y="69"/>
                  </a:cubicBezTo>
                  <a:cubicBezTo>
                    <a:pt x="14" y="57"/>
                    <a:pt x="14" y="57"/>
                    <a:pt x="14" y="57"/>
                  </a:cubicBezTo>
                  <a:lnTo>
                    <a:pt x="104" y="17"/>
                  </a:lnTo>
                  <a:close/>
                  <a:moveTo>
                    <a:pt x="99" y="26"/>
                  </a:moveTo>
                  <a:cubicBezTo>
                    <a:pt x="48" y="77"/>
                    <a:pt x="48" y="77"/>
                    <a:pt x="48" y="77"/>
                  </a:cubicBezTo>
                  <a:cubicBezTo>
                    <a:pt x="48" y="77"/>
                    <a:pt x="48" y="78"/>
                    <a:pt x="48" y="78"/>
                  </a:cubicBezTo>
                  <a:cubicBezTo>
                    <a:pt x="45" y="92"/>
                    <a:pt x="45" y="92"/>
                    <a:pt x="45" y="92"/>
                  </a:cubicBezTo>
                  <a:cubicBezTo>
                    <a:pt x="39" y="73"/>
                    <a:pt x="39" y="73"/>
                    <a:pt x="39" y="73"/>
                  </a:cubicBezTo>
                  <a:lnTo>
                    <a:pt x="99" y="26"/>
                  </a:lnTo>
                  <a:close/>
                  <a:moveTo>
                    <a:pt x="51" y="79"/>
                  </a:moveTo>
                  <a:cubicBezTo>
                    <a:pt x="51" y="79"/>
                    <a:pt x="51" y="79"/>
                    <a:pt x="51" y="79"/>
                  </a:cubicBezTo>
                  <a:cubicBezTo>
                    <a:pt x="51" y="79"/>
                    <a:pt x="51" y="79"/>
                    <a:pt x="51" y="79"/>
                  </a:cubicBezTo>
                  <a:close/>
                  <a:moveTo>
                    <a:pt x="49" y="93"/>
                  </a:moveTo>
                  <a:cubicBezTo>
                    <a:pt x="50" y="88"/>
                    <a:pt x="50" y="88"/>
                    <a:pt x="50" y="88"/>
                  </a:cubicBezTo>
                  <a:cubicBezTo>
                    <a:pt x="51" y="90"/>
                    <a:pt x="51" y="90"/>
                    <a:pt x="51" y="90"/>
                  </a:cubicBezTo>
                  <a:lnTo>
                    <a:pt x="49" y="93"/>
                  </a:lnTo>
                  <a:close/>
                  <a:moveTo>
                    <a:pt x="71" y="114"/>
                  </a:moveTo>
                  <a:cubicBezTo>
                    <a:pt x="53" y="77"/>
                    <a:pt x="53" y="77"/>
                    <a:pt x="53" y="77"/>
                  </a:cubicBezTo>
                  <a:cubicBezTo>
                    <a:pt x="114" y="17"/>
                    <a:pt x="114" y="17"/>
                    <a:pt x="114" y="17"/>
                  </a:cubicBezTo>
                  <a:lnTo>
                    <a:pt x="71" y="11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32" name="组合 31"/>
          <p:cNvGrpSpPr/>
          <p:nvPr/>
        </p:nvGrpSpPr>
        <p:grpSpPr>
          <a:xfrm>
            <a:off x="6715319" y="1961330"/>
            <a:ext cx="4617587" cy="1107311"/>
            <a:chOff x="7224985" y="2186182"/>
            <a:chExt cx="4617587" cy="1107311"/>
          </a:xfrm>
        </p:grpSpPr>
        <p:sp>
          <p:nvSpPr>
            <p:cNvPr id="26" name="矩形 25"/>
            <p:cNvSpPr/>
            <p:nvPr/>
          </p:nvSpPr>
          <p:spPr>
            <a:xfrm>
              <a:off x="7383735" y="2186182"/>
              <a:ext cx="1061720" cy="398780"/>
            </a:xfrm>
            <a:prstGeom prst="rect">
              <a:avLst/>
            </a:prstGeom>
          </p:spPr>
          <p:txBody>
            <a:bodyPr wrap="square">
              <a:spAutoFit/>
            </a:bodyPr>
            <a:lstStyle/>
            <a:p>
              <a:pPr algn="just"/>
              <a:r>
                <a:rPr lang="zh-CN" altLang="en-US" sz="2000" b="1" dirty="0">
                  <a:effectLst>
                    <a:outerShdw blurRad="38100" dist="38100" dir="2700000" algn="tl">
                      <a:srgbClr val="000000">
                        <a:alpha val="43137"/>
                      </a:srgbClr>
                    </a:outerShdw>
                  </a:effectLst>
                  <a:latin typeface="等线" panose="02010600030101010101" charset="-122"/>
                </a:rPr>
                <a:t>人月</a:t>
              </a:r>
            </a:p>
          </p:txBody>
        </p:sp>
        <p:sp>
          <p:nvSpPr>
            <p:cNvPr id="29" name="矩形 28"/>
            <p:cNvSpPr/>
            <p:nvPr/>
          </p:nvSpPr>
          <p:spPr>
            <a:xfrm>
              <a:off x="7224985" y="2586738"/>
              <a:ext cx="4617587" cy="706755"/>
            </a:xfrm>
            <a:prstGeom prst="rect">
              <a:avLst/>
            </a:prstGeom>
          </p:spPr>
          <p:txBody>
            <a:bodyPr wrap="square">
              <a:spAutoFit/>
            </a:bodyPr>
            <a:lstStyle/>
            <a:p>
              <a:r>
                <a:rPr lang="zh-CN" altLang="en-US" sz="2000" dirty="0"/>
                <a:t>人月是一种表示劳动时间的计量单位，指一个劳动者工作一个月。</a:t>
              </a:r>
            </a:p>
          </p:txBody>
        </p:sp>
      </p:grpSp>
      <p:grpSp>
        <p:nvGrpSpPr>
          <p:cNvPr id="33" name="组合 32"/>
          <p:cNvGrpSpPr/>
          <p:nvPr/>
        </p:nvGrpSpPr>
        <p:grpSpPr>
          <a:xfrm>
            <a:off x="6715319" y="3378430"/>
            <a:ext cx="4617587" cy="1105947"/>
            <a:chOff x="7224985" y="3603282"/>
            <a:chExt cx="4617587" cy="1105947"/>
          </a:xfrm>
        </p:grpSpPr>
        <p:sp>
          <p:nvSpPr>
            <p:cNvPr id="27" name="矩形 26"/>
            <p:cNvSpPr/>
            <p:nvPr/>
          </p:nvSpPr>
          <p:spPr>
            <a:xfrm>
              <a:off x="7281318" y="3603282"/>
              <a:ext cx="1687830" cy="398780"/>
            </a:xfrm>
            <a:prstGeom prst="rect">
              <a:avLst/>
            </a:prstGeom>
          </p:spPr>
          <p:txBody>
            <a:bodyPr wrap="none">
              <a:spAutoFit/>
            </a:bodyPr>
            <a:lstStyle/>
            <a:p>
              <a:pPr algn="just"/>
              <a:r>
                <a:rPr lang="zh-CN" altLang="en-US" sz="2000" b="1" dirty="0">
                  <a:effectLst>
                    <a:outerShdw blurRad="38100" dist="38100" dir="2700000" algn="tl">
                      <a:srgbClr val="000000">
                        <a:alpha val="43137"/>
                      </a:srgbClr>
                    </a:outerShdw>
                  </a:effectLst>
                  <a:latin typeface="等线" panose="02010600030101010101" charset="-122"/>
                </a:rPr>
                <a:t>兆字节（M）</a:t>
              </a:r>
            </a:p>
          </p:txBody>
        </p:sp>
        <p:sp>
          <p:nvSpPr>
            <p:cNvPr id="30" name="矩形 29"/>
            <p:cNvSpPr/>
            <p:nvPr/>
          </p:nvSpPr>
          <p:spPr>
            <a:xfrm>
              <a:off x="7224985" y="4002474"/>
              <a:ext cx="4617587" cy="706755"/>
            </a:xfrm>
            <a:prstGeom prst="rect">
              <a:avLst/>
            </a:prstGeom>
          </p:spPr>
          <p:txBody>
            <a:bodyPr wrap="square">
              <a:spAutoFit/>
            </a:bodyPr>
            <a:lstStyle/>
            <a:p>
              <a:r>
                <a:rPr lang="zh-CN" altLang="en-US" sz="2000" dirty="0"/>
                <a:t>计算机存储容量的单位，也可用MB来表示。1MB=1024*1024Bytes</a:t>
              </a:r>
            </a:p>
          </p:txBody>
        </p:sp>
      </p:grpSp>
      <p:grpSp>
        <p:nvGrpSpPr>
          <p:cNvPr id="34" name="组合 33"/>
          <p:cNvGrpSpPr/>
          <p:nvPr/>
        </p:nvGrpSpPr>
        <p:grpSpPr>
          <a:xfrm>
            <a:off x="6715319" y="4795530"/>
            <a:ext cx="4617587" cy="1113245"/>
            <a:chOff x="7224985" y="5020382"/>
            <a:chExt cx="4617587" cy="1113245"/>
          </a:xfrm>
        </p:grpSpPr>
        <p:sp>
          <p:nvSpPr>
            <p:cNvPr id="28" name="矩形 27"/>
            <p:cNvSpPr/>
            <p:nvPr/>
          </p:nvSpPr>
          <p:spPr>
            <a:xfrm>
              <a:off x="7310210" y="5020382"/>
              <a:ext cx="1630045" cy="398780"/>
            </a:xfrm>
            <a:prstGeom prst="rect">
              <a:avLst/>
            </a:prstGeom>
          </p:spPr>
          <p:txBody>
            <a:bodyPr wrap="none">
              <a:spAutoFit/>
            </a:bodyPr>
            <a:lstStyle/>
            <a:p>
              <a:pPr algn="just"/>
              <a:r>
                <a:rPr lang="zh-CN" altLang="en-US" sz="2000" b="1" dirty="0">
                  <a:effectLst>
                    <a:outerShdw blurRad="38100" dist="38100" dir="2700000" algn="tl">
                      <a:srgbClr val="000000">
                        <a:alpha val="43137"/>
                      </a:srgbClr>
                    </a:outerShdw>
                  </a:effectLst>
                  <a:latin typeface="等线" panose="02010600030101010101" charset="-122"/>
                </a:rPr>
                <a:t>吉字节（G）</a:t>
              </a:r>
            </a:p>
          </p:txBody>
        </p:sp>
        <p:sp>
          <p:nvSpPr>
            <p:cNvPr id="31" name="矩形 30"/>
            <p:cNvSpPr/>
            <p:nvPr/>
          </p:nvSpPr>
          <p:spPr>
            <a:xfrm>
              <a:off x="7224985" y="5426872"/>
              <a:ext cx="4617587" cy="706755"/>
            </a:xfrm>
            <a:prstGeom prst="rect">
              <a:avLst/>
            </a:prstGeom>
          </p:spPr>
          <p:txBody>
            <a:bodyPr wrap="square">
              <a:spAutoFit/>
            </a:bodyPr>
            <a:lstStyle/>
            <a:p>
              <a:r>
                <a:rPr lang="zh-CN" altLang="en-US" sz="2000" dirty="0"/>
                <a:t>计算机存储容量的单位，也可用GB来表示。1GB=1024MB</a:t>
              </a:r>
            </a:p>
          </p:txBody>
        </p:sp>
      </p:grpSp>
      <p:grpSp>
        <p:nvGrpSpPr>
          <p:cNvPr id="12" name="组合 11"/>
          <p:cNvGrpSpPr/>
          <p:nvPr/>
        </p:nvGrpSpPr>
        <p:grpSpPr>
          <a:xfrm>
            <a:off x="936625" y="1113155"/>
            <a:ext cx="4429125" cy="604520"/>
            <a:chOff x="813" y="547"/>
            <a:chExt cx="6975" cy="952"/>
          </a:xfrm>
        </p:grpSpPr>
        <p:sp>
          <p:nvSpPr>
            <p:cNvPr id="9" name="文本框 8"/>
            <p:cNvSpPr txBox="1"/>
            <p:nvPr/>
          </p:nvSpPr>
          <p:spPr>
            <a:xfrm>
              <a:off x="2309" y="547"/>
              <a:ext cx="5479" cy="919"/>
            </a:xfrm>
            <a:prstGeom prst="rect">
              <a:avLst/>
            </a:prstGeom>
            <a:noFill/>
          </p:spPr>
          <p:txBody>
            <a:bodyPr wrap="square" rtlCol="0">
              <a:spAutoFit/>
            </a:bodyPr>
            <a:lstStyle/>
            <a:p>
              <a:pPr algn="ctr"/>
              <a:r>
                <a:rPr lang="zh-CN" altLang="en-US" sz="3200" b="1" dirty="0">
                  <a:solidFill>
                    <a:schemeClr val="bg2">
                      <a:lumMod val="25000"/>
                    </a:schemeClr>
                  </a:solidFill>
                  <a:latin typeface="华文细黑" panose="02010600040101010101" pitchFamily="2" charset="-122"/>
                  <a:ea typeface="华文细黑" panose="02010600040101010101" pitchFamily="2" charset="-122"/>
                </a:rPr>
                <a:t>描述约定</a:t>
              </a:r>
            </a:p>
          </p:txBody>
        </p:sp>
        <p:sp>
          <p:nvSpPr>
            <p:cNvPr id="7" name="椭圆 6"/>
            <p:cNvSpPr>
              <a:spLocks noChangeAspect="1"/>
            </p:cNvSpPr>
            <p:nvPr/>
          </p:nvSpPr>
          <p:spPr>
            <a:xfrm>
              <a:off x="1459" y="547"/>
              <a:ext cx="952" cy="952"/>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a:spLocks noChangeAspect="1"/>
            </p:cNvSpPr>
            <p:nvPr/>
          </p:nvSpPr>
          <p:spPr>
            <a:xfrm>
              <a:off x="813" y="547"/>
              <a:ext cx="952" cy="952"/>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1313815" y="1961515"/>
            <a:ext cx="3978275" cy="3552825"/>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750"/>
                                        <p:tgtEl>
                                          <p:spTgt spid="39"/>
                                        </p:tgtEl>
                                        <p:attrNameLst>
                                          <p:attrName>ppt_y</p:attrName>
                                        </p:attrNameLst>
                                      </p:cBhvr>
                                      <p:tavLst>
                                        <p:tav tm="0">
                                          <p:val>
                                            <p:strVal val="#ppt_y+#ppt_h*1.125000"/>
                                          </p:val>
                                        </p:tav>
                                        <p:tav tm="100000">
                                          <p:val>
                                            <p:strVal val="#ppt_y"/>
                                          </p:val>
                                        </p:tav>
                                      </p:tavLst>
                                    </p:anim>
                                    <p:animEffect transition="in" filter="wipe(up)">
                                      <p:cBhvr>
                                        <p:cTn id="8" dur="750"/>
                                        <p:tgtEl>
                                          <p:spTgt spid="39"/>
                                        </p:tgtEl>
                                      </p:cBhvr>
                                    </p:animEffect>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wipe(left)">
                                      <p:cBhvr>
                                        <p:cTn id="12" dur="1250"/>
                                        <p:tgtEl>
                                          <p:spTgt spid="32"/>
                                        </p:tgtEl>
                                      </p:cBhvr>
                                    </p:animEffect>
                                  </p:childTnLst>
                                </p:cTn>
                              </p:par>
                            </p:childTnLst>
                          </p:cTn>
                        </p:par>
                        <p:par>
                          <p:cTn id="13" fill="hold">
                            <p:stCondLst>
                              <p:cond delay="2500"/>
                            </p:stCondLst>
                            <p:childTnLst>
                              <p:par>
                                <p:cTn id="14" presetID="12" presetClass="entr" presetSubtype="4"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additive="base">
                                        <p:cTn id="16" dur="750"/>
                                        <p:tgtEl>
                                          <p:spTgt spid="38"/>
                                        </p:tgtEl>
                                        <p:attrNameLst>
                                          <p:attrName>ppt_y</p:attrName>
                                        </p:attrNameLst>
                                      </p:cBhvr>
                                      <p:tavLst>
                                        <p:tav tm="0">
                                          <p:val>
                                            <p:strVal val="#ppt_y+#ppt_h*1.125000"/>
                                          </p:val>
                                        </p:tav>
                                        <p:tav tm="100000">
                                          <p:val>
                                            <p:strVal val="#ppt_y"/>
                                          </p:val>
                                        </p:tav>
                                      </p:tavLst>
                                    </p:anim>
                                    <p:animEffect transition="in" filter="wipe(up)">
                                      <p:cBhvr>
                                        <p:cTn id="17" dur="750"/>
                                        <p:tgtEl>
                                          <p:spTgt spid="38"/>
                                        </p:tgtEl>
                                      </p:cBhvr>
                                    </p:animEffect>
                                  </p:childTnLst>
                                </p:cTn>
                              </p:par>
                            </p:childTnLst>
                          </p:cTn>
                        </p:par>
                        <p:par>
                          <p:cTn id="18" fill="hold">
                            <p:stCondLst>
                              <p:cond delay="3500"/>
                            </p:stCondLst>
                            <p:childTnLst>
                              <p:par>
                                <p:cTn id="19" presetID="22" presetClass="entr" presetSubtype="8" fill="hold" nodeType="after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left)">
                                      <p:cBhvr>
                                        <p:cTn id="21" dur="1250"/>
                                        <p:tgtEl>
                                          <p:spTgt spid="33"/>
                                        </p:tgtEl>
                                      </p:cBhvr>
                                    </p:animEffect>
                                  </p:childTnLst>
                                </p:cTn>
                              </p:par>
                            </p:childTnLst>
                          </p:cTn>
                        </p:par>
                        <p:par>
                          <p:cTn id="22" fill="hold">
                            <p:stCondLst>
                              <p:cond delay="5000"/>
                            </p:stCondLst>
                            <p:childTnLst>
                              <p:par>
                                <p:cTn id="23" presetID="12" presetClass="entr" presetSubtype="4" fill="hold" nodeType="after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750"/>
                                        <p:tgtEl>
                                          <p:spTgt spid="25"/>
                                        </p:tgtEl>
                                        <p:attrNameLst>
                                          <p:attrName>ppt_y</p:attrName>
                                        </p:attrNameLst>
                                      </p:cBhvr>
                                      <p:tavLst>
                                        <p:tav tm="0">
                                          <p:val>
                                            <p:strVal val="#ppt_y+#ppt_h*1.125000"/>
                                          </p:val>
                                        </p:tav>
                                        <p:tav tm="100000">
                                          <p:val>
                                            <p:strVal val="#ppt_y"/>
                                          </p:val>
                                        </p:tav>
                                      </p:tavLst>
                                    </p:anim>
                                    <p:animEffect transition="in" filter="wipe(up)">
                                      <p:cBhvr>
                                        <p:cTn id="26" dur="750"/>
                                        <p:tgtEl>
                                          <p:spTgt spid="25"/>
                                        </p:tgtEl>
                                      </p:cBhvr>
                                    </p:animEffect>
                                  </p:childTnLst>
                                </p:cTn>
                              </p:par>
                            </p:childTnLst>
                          </p:cTn>
                        </p:par>
                        <p:par>
                          <p:cTn id="27" fill="hold">
                            <p:stCondLst>
                              <p:cond delay="6000"/>
                            </p:stCondLst>
                            <p:childTnLst>
                              <p:par>
                                <p:cTn id="28" presetID="22" presetClass="entr" presetSubtype="8" fill="hold"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wipe(left)">
                                      <p:cBhvr>
                                        <p:cTn id="30" dur="1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3</a:t>
            </a:r>
          </a:p>
        </p:txBody>
      </p:sp>
      <p:sp>
        <p:nvSpPr>
          <p:cNvPr id="7" name="文本框 6"/>
          <p:cNvSpPr txBox="1"/>
          <p:nvPr/>
        </p:nvSpPr>
        <p:spPr>
          <a:xfrm>
            <a:off x="4937762" y="4340198"/>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功能需求</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730250" y="857885"/>
            <a:ext cx="1268095" cy="5234305"/>
          </a:xfrm>
          <a:prstGeom prst="rect">
            <a:avLst/>
          </a:prstGeom>
          <a:blipFill dpi="0" rotWithShape="1">
            <a:blip r:embed="rId3">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2163" y="2041198"/>
            <a:ext cx="3693758" cy="2922269"/>
          </a:xfrm>
          <a:prstGeom prst="rect">
            <a:avLst/>
          </a:prstGeom>
        </p:spPr>
      </p:pic>
      <p:sp>
        <p:nvSpPr>
          <p:cNvPr id="4" name="矩形 3"/>
          <p:cNvSpPr/>
          <p:nvPr/>
        </p:nvSpPr>
        <p:spPr>
          <a:xfrm>
            <a:off x="462080" y="3812818"/>
            <a:ext cx="1803314" cy="584775"/>
          </a:xfrm>
          <a:prstGeom prst="rect">
            <a:avLst/>
          </a:prstGeom>
        </p:spPr>
        <p:txBody>
          <a:bodyPr wrap="none">
            <a:spAutoFit/>
          </a:bodyPr>
          <a:lstStyle/>
          <a:p>
            <a:pPr lvl="0" algn="ctr"/>
            <a:r>
              <a:rPr lang="en-US" altLang="zh-CN" sz="3200" dirty="0">
                <a:solidFill>
                  <a:srgbClr val="1B79B8"/>
                </a:solidFill>
                <a:latin typeface="Calibri" panose="020F0502020204030204" pitchFamily="34" charset="0"/>
                <a:ea typeface="微软雅黑" panose="020B0503020204020204" pitchFamily="34" charset="-122"/>
                <a:sym typeface="Calibri" panose="020F0502020204030204" pitchFamily="34" charset="0"/>
              </a:rPr>
              <a:t>CONTNET</a:t>
            </a:r>
            <a:endParaRPr lang="zh-CN" altLang="en-US" sz="3200" dirty="0">
              <a:solidFill>
                <a:srgbClr val="1B79B8"/>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2" name="矩形 21"/>
          <p:cNvSpPr/>
          <p:nvPr/>
        </p:nvSpPr>
        <p:spPr>
          <a:xfrm>
            <a:off x="307098" y="2803262"/>
            <a:ext cx="2114548" cy="830997"/>
          </a:xfrm>
          <a:prstGeom prst="rect">
            <a:avLst/>
          </a:prstGeom>
        </p:spPr>
        <p:txBody>
          <a:bodyPr wrap="square">
            <a:spAutoFit/>
          </a:bodyPr>
          <a:lstStyle/>
          <a:p>
            <a:pPr lvl="0" algn="ctr"/>
            <a:r>
              <a:rPr lang="zh-CN" altLang="en-US"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目  录</a:t>
            </a:r>
            <a:endPar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矩形 2"/>
          <p:cNvSpPr/>
          <p:nvPr/>
        </p:nvSpPr>
        <p:spPr>
          <a:xfrm>
            <a:off x="3642995" y="469900"/>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6" name="文本框 5"/>
          <p:cNvSpPr txBox="1"/>
          <p:nvPr/>
        </p:nvSpPr>
        <p:spPr>
          <a:xfrm>
            <a:off x="4262755" y="408940"/>
            <a:ext cx="255143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需求概述</a:t>
            </a:r>
          </a:p>
        </p:txBody>
      </p:sp>
      <p:sp>
        <p:nvSpPr>
          <p:cNvPr id="8" name="矩形 7"/>
          <p:cNvSpPr/>
          <p:nvPr/>
        </p:nvSpPr>
        <p:spPr>
          <a:xfrm>
            <a:off x="3642995" y="1213485"/>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2</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文本框 9"/>
          <p:cNvSpPr txBox="1"/>
          <p:nvPr/>
        </p:nvSpPr>
        <p:spPr>
          <a:xfrm>
            <a:off x="4262755" y="1184910"/>
            <a:ext cx="2216785"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需求规格</a:t>
            </a:r>
          </a:p>
        </p:txBody>
      </p:sp>
      <p:sp>
        <p:nvSpPr>
          <p:cNvPr id="12" name="矩形 11"/>
          <p:cNvSpPr/>
          <p:nvPr/>
        </p:nvSpPr>
        <p:spPr>
          <a:xfrm>
            <a:off x="3642360" y="1957705"/>
            <a:ext cx="483235"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3</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3" name="文本框 12"/>
          <p:cNvSpPr txBox="1"/>
          <p:nvPr/>
        </p:nvSpPr>
        <p:spPr>
          <a:xfrm>
            <a:off x="4262755" y="1896745"/>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功能需求</a:t>
            </a:r>
          </a:p>
        </p:txBody>
      </p:sp>
      <p:sp>
        <p:nvSpPr>
          <p:cNvPr id="16" name="矩形 15"/>
          <p:cNvSpPr/>
          <p:nvPr/>
        </p:nvSpPr>
        <p:spPr>
          <a:xfrm>
            <a:off x="3642360" y="2705735"/>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4</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7" name="文本框 16"/>
          <p:cNvSpPr txBox="1"/>
          <p:nvPr/>
        </p:nvSpPr>
        <p:spPr>
          <a:xfrm>
            <a:off x="4262755" y="2644140"/>
            <a:ext cx="30302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性能需求</a:t>
            </a:r>
          </a:p>
        </p:txBody>
      </p:sp>
      <p:sp>
        <p:nvSpPr>
          <p:cNvPr id="19" name="矩形 18"/>
          <p:cNvSpPr/>
          <p:nvPr/>
        </p:nvSpPr>
        <p:spPr>
          <a:xfrm>
            <a:off x="3642995" y="3475355"/>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5</a:t>
            </a:r>
          </a:p>
        </p:txBody>
      </p:sp>
      <p:sp>
        <p:nvSpPr>
          <p:cNvPr id="21" name="文本框 20"/>
          <p:cNvSpPr txBox="1"/>
          <p:nvPr/>
        </p:nvSpPr>
        <p:spPr>
          <a:xfrm>
            <a:off x="4262755" y="3414395"/>
            <a:ext cx="349758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可用性可靠性</a:t>
            </a:r>
          </a:p>
        </p:txBody>
      </p:sp>
      <p:sp>
        <p:nvSpPr>
          <p:cNvPr id="24" name="矩形 23"/>
          <p:cNvSpPr/>
          <p:nvPr/>
        </p:nvSpPr>
        <p:spPr>
          <a:xfrm>
            <a:off x="3642995" y="4218940"/>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6</a:t>
            </a:r>
          </a:p>
        </p:txBody>
      </p:sp>
      <p:sp>
        <p:nvSpPr>
          <p:cNvPr id="25" name="文本框 24"/>
          <p:cNvSpPr txBox="1"/>
          <p:nvPr/>
        </p:nvSpPr>
        <p:spPr>
          <a:xfrm>
            <a:off x="4262755" y="4190365"/>
            <a:ext cx="327914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输入输出需求</a:t>
            </a:r>
          </a:p>
        </p:txBody>
      </p:sp>
      <p:sp>
        <p:nvSpPr>
          <p:cNvPr id="28" name="矩形 27"/>
          <p:cNvSpPr/>
          <p:nvPr/>
        </p:nvSpPr>
        <p:spPr>
          <a:xfrm>
            <a:off x="3642360" y="4963160"/>
            <a:ext cx="483235"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7</a:t>
            </a:r>
          </a:p>
        </p:txBody>
      </p:sp>
      <p:sp>
        <p:nvSpPr>
          <p:cNvPr id="30" name="文本框 29"/>
          <p:cNvSpPr txBox="1"/>
          <p:nvPr/>
        </p:nvSpPr>
        <p:spPr>
          <a:xfrm>
            <a:off x="4262755" y="4902200"/>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数据处理</a:t>
            </a:r>
          </a:p>
        </p:txBody>
      </p:sp>
      <p:sp>
        <p:nvSpPr>
          <p:cNvPr id="33" name="矩形 32"/>
          <p:cNvSpPr/>
          <p:nvPr/>
        </p:nvSpPr>
        <p:spPr>
          <a:xfrm>
            <a:off x="3642360" y="5711190"/>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8</a:t>
            </a:r>
          </a:p>
        </p:txBody>
      </p:sp>
      <p:sp>
        <p:nvSpPr>
          <p:cNvPr id="34" name="文本框 33"/>
          <p:cNvSpPr txBox="1"/>
          <p:nvPr/>
        </p:nvSpPr>
        <p:spPr>
          <a:xfrm>
            <a:off x="4262755" y="5649595"/>
            <a:ext cx="30302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出错处理</a:t>
            </a:r>
          </a:p>
        </p:txBody>
      </p:sp>
      <p:sp>
        <p:nvSpPr>
          <p:cNvPr id="35" name="矩形 34"/>
          <p:cNvSpPr/>
          <p:nvPr/>
        </p:nvSpPr>
        <p:spPr>
          <a:xfrm>
            <a:off x="7542530" y="530860"/>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9</a:t>
            </a:r>
          </a:p>
        </p:txBody>
      </p:sp>
      <p:sp>
        <p:nvSpPr>
          <p:cNvPr id="36" name="文本框 35"/>
          <p:cNvSpPr txBox="1"/>
          <p:nvPr/>
        </p:nvSpPr>
        <p:spPr>
          <a:xfrm>
            <a:off x="8162290" y="469900"/>
            <a:ext cx="255143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用户访谈</a:t>
            </a:r>
          </a:p>
        </p:txBody>
      </p:sp>
      <p:sp>
        <p:nvSpPr>
          <p:cNvPr id="37" name="矩形 36"/>
          <p:cNvSpPr/>
          <p:nvPr/>
        </p:nvSpPr>
        <p:spPr>
          <a:xfrm>
            <a:off x="7542530" y="1957705"/>
            <a:ext cx="515620"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11</a:t>
            </a:r>
          </a:p>
        </p:txBody>
      </p:sp>
      <p:sp>
        <p:nvSpPr>
          <p:cNvPr id="38" name="文本框 37"/>
          <p:cNvSpPr txBox="1"/>
          <p:nvPr/>
        </p:nvSpPr>
        <p:spPr>
          <a:xfrm>
            <a:off x="8162290" y="1184910"/>
            <a:ext cx="2216785"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界面设计</a:t>
            </a:r>
          </a:p>
        </p:txBody>
      </p:sp>
      <p:sp>
        <p:nvSpPr>
          <p:cNvPr id="41" name="文本框 40"/>
          <p:cNvSpPr txBox="1"/>
          <p:nvPr/>
        </p:nvSpPr>
        <p:spPr>
          <a:xfrm>
            <a:off x="8162290" y="1896745"/>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环境需求</a:t>
            </a:r>
          </a:p>
        </p:txBody>
      </p:sp>
      <p:sp>
        <p:nvSpPr>
          <p:cNvPr id="44" name="矩形 43"/>
          <p:cNvSpPr/>
          <p:nvPr/>
        </p:nvSpPr>
        <p:spPr>
          <a:xfrm>
            <a:off x="7541895" y="2705735"/>
            <a:ext cx="516255"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12</a:t>
            </a:r>
          </a:p>
        </p:txBody>
      </p:sp>
      <p:sp>
        <p:nvSpPr>
          <p:cNvPr id="46" name="文本框 45"/>
          <p:cNvSpPr txBox="1"/>
          <p:nvPr/>
        </p:nvSpPr>
        <p:spPr>
          <a:xfrm>
            <a:off x="8162290" y="2644775"/>
            <a:ext cx="30302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其他和约束</a:t>
            </a:r>
          </a:p>
        </p:txBody>
      </p:sp>
      <p:sp>
        <p:nvSpPr>
          <p:cNvPr id="47" name="矩形 46"/>
          <p:cNvSpPr/>
          <p:nvPr/>
        </p:nvSpPr>
        <p:spPr>
          <a:xfrm>
            <a:off x="7542530" y="3475990"/>
            <a:ext cx="514985"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13</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48" name="文本框 47"/>
          <p:cNvSpPr txBox="1"/>
          <p:nvPr/>
        </p:nvSpPr>
        <p:spPr>
          <a:xfrm>
            <a:off x="8162290" y="3415030"/>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合格性规定</a:t>
            </a:r>
          </a:p>
        </p:txBody>
      </p:sp>
      <p:sp>
        <p:nvSpPr>
          <p:cNvPr id="49" name="矩形 48"/>
          <p:cNvSpPr/>
          <p:nvPr/>
        </p:nvSpPr>
        <p:spPr>
          <a:xfrm>
            <a:off x="7542530" y="4251960"/>
            <a:ext cx="516255"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14</a:t>
            </a:r>
          </a:p>
        </p:txBody>
      </p:sp>
      <p:sp>
        <p:nvSpPr>
          <p:cNvPr id="50" name="文本框 49"/>
          <p:cNvSpPr txBox="1"/>
          <p:nvPr/>
        </p:nvSpPr>
        <p:spPr>
          <a:xfrm>
            <a:off x="8162290" y="4190365"/>
            <a:ext cx="3283585"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需求可追踪性</a:t>
            </a:r>
          </a:p>
        </p:txBody>
      </p:sp>
      <p:sp>
        <p:nvSpPr>
          <p:cNvPr id="51" name="矩形 50"/>
          <p:cNvSpPr/>
          <p:nvPr/>
        </p:nvSpPr>
        <p:spPr>
          <a:xfrm>
            <a:off x="7541895" y="5024120"/>
            <a:ext cx="516890"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15</a:t>
            </a:r>
          </a:p>
        </p:txBody>
      </p:sp>
      <p:sp>
        <p:nvSpPr>
          <p:cNvPr id="52" name="文本框 51"/>
          <p:cNvSpPr txBox="1"/>
          <p:nvPr/>
        </p:nvSpPr>
        <p:spPr>
          <a:xfrm>
            <a:off x="8162290" y="4963160"/>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注解和参考</a:t>
            </a:r>
          </a:p>
        </p:txBody>
      </p:sp>
      <p:sp>
        <p:nvSpPr>
          <p:cNvPr id="53" name="矩形 52"/>
          <p:cNvSpPr/>
          <p:nvPr/>
        </p:nvSpPr>
        <p:spPr>
          <a:xfrm>
            <a:off x="7541895" y="5772150"/>
            <a:ext cx="514985"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16</a:t>
            </a:r>
          </a:p>
        </p:txBody>
      </p:sp>
      <p:sp>
        <p:nvSpPr>
          <p:cNvPr id="54" name="文本框 53"/>
          <p:cNvSpPr txBox="1"/>
          <p:nvPr/>
        </p:nvSpPr>
        <p:spPr>
          <a:xfrm>
            <a:off x="8162290" y="5711190"/>
            <a:ext cx="4072890" cy="107632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绩效和会议</a:t>
            </a:r>
          </a:p>
          <a:p>
            <a:endPar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55" name="矩形 54"/>
          <p:cNvSpPr/>
          <p:nvPr/>
        </p:nvSpPr>
        <p:spPr>
          <a:xfrm>
            <a:off x="7542530" y="1245870"/>
            <a:ext cx="515620"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10</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注册</a:t>
            </a:r>
          </a:p>
        </p:txBody>
      </p:sp>
      <p:pic>
        <p:nvPicPr>
          <p:cNvPr id="5" name="图片 1"/>
          <p:cNvPicPr>
            <a:picLocks noChangeAspect="1"/>
          </p:cNvPicPr>
          <p:nvPr/>
        </p:nvPicPr>
        <p:blipFill>
          <a:blip r:embed="rId3"/>
          <a:stretch>
            <a:fillRect/>
          </a:stretch>
        </p:blipFill>
        <p:spPr>
          <a:xfrm>
            <a:off x="782955" y="1055370"/>
            <a:ext cx="5667375" cy="5428615"/>
          </a:xfrm>
          <a:prstGeom prst="rect">
            <a:avLst/>
          </a:prstGeom>
          <a:noFill/>
          <a:ln w="9525">
            <a:noFill/>
          </a:ln>
        </p:spPr>
      </p:pic>
      <p:pic>
        <p:nvPicPr>
          <p:cNvPr id="2" name="图片 1"/>
          <p:cNvPicPr>
            <a:picLocks noChangeAspect="1"/>
          </p:cNvPicPr>
          <p:nvPr/>
        </p:nvPicPr>
        <p:blipFill>
          <a:blip r:embed="rId4"/>
          <a:stretch>
            <a:fillRect/>
          </a:stretch>
        </p:blipFill>
        <p:spPr>
          <a:xfrm>
            <a:off x="7632065" y="232410"/>
            <a:ext cx="3699510" cy="6393815"/>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登录</a:t>
            </a:r>
          </a:p>
        </p:txBody>
      </p:sp>
      <p:pic>
        <p:nvPicPr>
          <p:cNvPr id="2" name="图片 1"/>
          <p:cNvPicPr>
            <a:picLocks noChangeAspect="1"/>
          </p:cNvPicPr>
          <p:nvPr/>
        </p:nvPicPr>
        <p:blipFill>
          <a:blip r:embed="rId3"/>
          <a:stretch>
            <a:fillRect/>
          </a:stretch>
        </p:blipFill>
        <p:spPr>
          <a:xfrm>
            <a:off x="829310" y="1205230"/>
            <a:ext cx="5540375" cy="5205095"/>
          </a:xfrm>
          <a:prstGeom prst="rect">
            <a:avLst/>
          </a:prstGeom>
          <a:noFill/>
          <a:ln w="9525">
            <a:noFill/>
          </a:ln>
        </p:spPr>
      </p:pic>
      <p:pic>
        <p:nvPicPr>
          <p:cNvPr id="3" name="图片 1"/>
          <p:cNvPicPr>
            <a:picLocks noChangeAspect="1"/>
          </p:cNvPicPr>
          <p:nvPr/>
        </p:nvPicPr>
        <p:blipFill>
          <a:blip r:embed="rId4"/>
          <a:stretch>
            <a:fillRect/>
          </a:stretch>
        </p:blipFill>
        <p:spPr>
          <a:xfrm>
            <a:off x="7531735" y="231775"/>
            <a:ext cx="3676015" cy="6178550"/>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用户功能</a:t>
            </a:r>
          </a:p>
        </p:txBody>
      </p:sp>
      <p:pic>
        <p:nvPicPr>
          <p:cNvPr id="2" name="图片 1"/>
          <p:cNvPicPr>
            <a:picLocks noChangeAspect="1"/>
          </p:cNvPicPr>
          <p:nvPr/>
        </p:nvPicPr>
        <p:blipFill>
          <a:blip r:embed="rId3"/>
          <a:stretch>
            <a:fillRect/>
          </a:stretch>
        </p:blipFill>
        <p:spPr>
          <a:xfrm>
            <a:off x="983615" y="1174115"/>
            <a:ext cx="6235700" cy="5314315"/>
          </a:xfrm>
          <a:prstGeom prst="rect">
            <a:avLst/>
          </a:prstGeom>
          <a:noFill/>
          <a:ln w="9525">
            <a:noFill/>
          </a:ln>
        </p:spPr>
      </p:pic>
      <p:sp>
        <p:nvSpPr>
          <p:cNvPr id="4" name="Rectangle 3"/>
          <p:cNvSpPr/>
          <p:nvPr/>
        </p:nvSpPr>
        <p:spPr>
          <a:xfrm>
            <a:off x="8245475" y="2449830"/>
            <a:ext cx="3437890" cy="3420745"/>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5" name="Rectangle 129"/>
          <p:cNvSpPr/>
          <p:nvPr/>
        </p:nvSpPr>
        <p:spPr bwMode="auto">
          <a:xfrm>
            <a:off x="8902088" y="1989221"/>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文本记录模块</a:t>
            </a:r>
          </a:p>
        </p:txBody>
      </p:sp>
      <p:sp>
        <p:nvSpPr>
          <p:cNvPr id="7" name="文本框 6"/>
          <p:cNvSpPr txBox="1"/>
          <p:nvPr/>
        </p:nvSpPr>
        <p:spPr>
          <a:xfrm>
            <a:off x="8379460" y="2821940"/>
            <a:ext cx="3169285" cy="2861310"/>
          </a:xfrm>
          <a:prstGeom prst="rect">
            <a:avLst/>
          </a:prstGeom>
          <a:noFill/>
        </p:spPr>
        <p:txBody>
          <a:bodyPr wrap="square" rtlCol="0">
            <a:spAutoFit/>
          </a:bodyPr>
          <a:lstStyle/>
          <a:p>
            <a:r>
              <a:rPr lang="zh-CN" altLang="en-US" sz="2000" b="1" dirty="0">
                <a:solidFill>
                  <a:schemeClr val="accent1">
                    <a:lumMod val="75000"/>
                  </a:schemeClr>
                </a:solidFill>
              </a:rPr>
              <a:t>       用户进行文本记录操作，可以创建一个文本信息或者修改原先创建的文本信息，之后会询问是否保存；可以删除文本记录，会进行确认操作；也可以查询存在的文本信息，可以根据反馈重复查询或放弃查询。</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527175" y="414020"/>
            <a:ext cx="5941695" cy="6490970"/>
          </a:xfrm>
          <a:prstGeom prst="rect">
            <a:avLst/>
          </a:prstGeom>
          <a:noFill/>
          <a:ln w="9525">
            <a:noFill/>
          </a:ln>
        </p:spPr>
      </p:pic>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用户功能</a:t>
            </a:r>
          </a:p>
        </p:txBody>
      </p:sp>
      <p:sp>
        <p:nvSpPr>
          <p:cNvPr id="4" name="Rectangle 3"/>
          <p:cNvSpPr/>
          <p:nvPr/>
        </p:nvSpPr>
        <p:spPr>
          <a:xfrm>
            <a:off x="8568690" y="2449830"/>
            <a:ext cx="2608580" cy="2918236"/>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5" name="Rectangle 129"/>
          <p:cNvSpPr/>
          <p:nvPr/>
        </p:nvSpPr>
        <p:spPr bwMode="auto">
          <a:xfrm>
            <a:off x="8902088" y="1989221"/>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个人动态模块</a:t>
            </a:r>
          </a:p>
        </p:txBody>
      </p:sp>
      <p:sp>
        <p:nvSpPr>
          <p:cNvPr id="7" name="文本框 6"/>
          <p:cNvSpPr txBox="1"/>
          <p:nvPr/>
        </p:nvSpPr>
        <p:spPr>
          <a:xfrm>
            <a:off x="8809990" y="2821940"/>
            <a:ext cx="2157730" cy="2246769"/>
          </a:xfrm>
          <a:prstGeom prst="rect">
            <a:avLst/>
          </a:prstGeom>
          <a:noFill/>
        </p:spPr>
        <p:txBody>
          <a:bodyPr wrap="square" rtlCol="0">
            <a:spAutoFit/>
          </a:bodyPr>
          <a:lstStyle/>
          <a:p>
            <a:r>
              <a:rPr lang="zh-CN" altLang="en-US" sz="2000" b="1" dirty="0">
                <a:solidFill>
                  <a:schemeClr val="accent1">
                    <a:lumMod val="75000"/>
                  </a:schemeClr>
                </a:solidFill>
              </a:rPr>
              <a:t>       用户对于个人动态进行管理操作，主要有发布和删除个人动态，可以根据提示查看是否操作成功。</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1"/>
          <p:cNvPicPr>
            <a:picLocks noChangeAspect="1"/>
          </p:cNvPicPr>
          <p:nvPr/>
        </p:nvPicPr>
        <p:blipFill>
          <a:blip r:embed="rId3"/>
          <a:stretch>
            <a:fillRect/>
          </a:stretch>
        </p:blipFill>
        <p:spPr>
          <a:xfrm>
            <a:off x="1149350" y="645795"/>
            <a:ext cx="5845175" cy="6027420"/>
          </a:xfrm>
          <a:prstGeom prst="rect">
            <a:avLst/>
          </a:prstGeom>
          <a:noFill/>
          <a:ln w="9525">
            <a:noFill/>
          </a:ln>
        </p:spPr>
      </p:pic>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用户功能</a:t>
            </a:r>
          </a:p>
        </p:txBody>
      </p:sp>
      <p:sp>
        <p:nvSpPr>
          <p:cNvPr id="4" name="Rectangle 3"/>
          <p:cNvSpPr/>
          <p:nvPr/>
        </p:nvSpPr>
        <p:spPr>
          <a:xfrm>
            <a:off x="8568690" y="1415415"/>
            <a:ext cx="2608580" cy="454152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5" name="Rectangle 129"/>
          <p:cNvSpPr/>
          <p:nvPr/>
        </p:nvSpPr>
        <p:spPr bwMode="auto">
          <a:xfrm>
            <a:off x="8810013" y="1055136"/>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功能操作模块</a:t>
            </a:r>
          </a:p>
        </p:txBody>
      </p:sp>
      <p:sp>
        <p:nvSpPr>
          <p:cNvPr id="7" name="文本框 6"/>
          <p:cNvSpPr txBox="1"/>
          <p:nvPr/>
        </p:nvSpPr>
        <p:spPr>
          <a:xfrm>
            <a:off x="8625205" y="1864360"/>
            <a:ext cx="2495550" cy="4092575"/>
          </a:xfrm>
          <a:prstGeom prst="rect">
            <a:avLst/>
          </a:prstGeom>
          <a:noFill/>
        </p:spPr>
        <p:txBody>
          <a:bodyPr wrap="square" rtlCol="0">
            <a:spAutoFit/>
          </a:bodyPr>
          <a:lstStyle/>
          <a:p>
            <a:r>
              <a:rPr lang="zh-CN" altLang="en-US" sz="2000" b="1" dirty="0">
                <a:solidFill>
                  <a:schemeClr val="accent1">
                    <a:lumMod val="75000"/>
                  </a:schemeClr>
                </a:solidFill>
              </a:rPr>
              <a:t>        用户能够对社区动态进行相关操作，当浏览到某条动态时，判断是否需要点赞、转发、收藏，如果需要则进行相关操作，系统会根据用户的实际情况判断是否成功。用户可以选择继续浏览其他动态或者结束浏览，随着浏览的结束，操作的流程也随之结束。</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4</a:t>
            </a:r>
          </a:p>
        </p:txBody>
      </p:sp>
      <p:sp>
        <p:nvSpPr>
          <p:cNvPr id="7" name="文本框 6"/>
          <p:cNvSpPr txBox="1"/>
          <p:nvPr/>
        </p:nvSpPr>
        <p:spPr>
          <a:xfrm>
            <a:off x="4937762" y="4340198"/>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性能需求</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09345" y="1802130"/>
            <a:ext cx="9972675" cy="148971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Rectangle 129"/>
          <p:cNvSpPr/>
          <p:nvPr/>
        </p:nvSpPr>
        <p:spPr bwMode="auto">
          <a:xfrm>
            <a:off x="1349375" y="1639570"/>
            <a:ext cx="4307840" cy="29146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系统处理的准确性和及时性</a:t>
            </a:r>
          </a:p>
        </p:txBody>
      </p:sp>
      <p:sp>
        <p:nvSpPr>
          <p:cNvPr id="16" name="Text Box 10"/>
          <p:cNvSpPr txBox="1">
            <a:spLocks noChangeArrowheads="1"/>
          </p:cNvSpPr>
          <p:nvPr/>
        </p:nvSpPr>
        <p:spPr bwMode="auto">
          <a:xfrm>
            <a:off x="1259205" y="1931035"/>
            <a:ext cx="9747250" cy="1263808"/>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          系统处理的准确性和及时性是软件的必要性能。在软件设计和开发过程中，我们小组充分考虑系统当前和将来可能承受的工作量，使系统的处理能力和响应时间能够满足用户对信息处理的需求。</a:t>
            </a:r>
          </a:p>
        </p:txBody>
      </p:sp>
      <p:sp>
        <p:nvSpPr>
          <p:cNvPr id="22" name="TextBox 12"/>
          <p:cNvSpPr txBox="1"/>
          <p:nvPr/>
        </p:nvSpPr>
        <p:spPr>
          <a:xfrm>
            <a:off x="5039361" y="570430"/>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性能需求</a:t>
            </a:r>
          </a:p>
        </p:txBody>
      </p:sp>
      <p:sp>
        <p:nvSpPr>
          <p:cNvPr id="14" name="Rectangle 1"/>
          <p:cNvSpPr/>
          <p:nvPr/>
        </p:nvSpPr>
        <p:spPr>
          <a:xfrm>
            <a:off x="1109345" y="3922395"/>
            <a:ext cx="10047605" cy="1381125"/>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0" name="Text Box 10"/>
          <p:cNvSpPr txBox="1">
            <a:spLocks noChangeArrowheads="1"/>
          </p:cNvSpPr>
          <p:nvPr/>
        </p:nvSpPr>
        <p:spPr bwMode="auto">
          <a:xfrm>
            <a:off x="1348740" y="4243705"/>
            <a:ext cx="9657080" cy="848309"/>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         日常记录及信息分享服务软件（Day）在开发过程中，应该充分考虑以后的可扩充性。例如大数据统计方面会要求更加完备的数据库，用户查询的需求也会不断的更新和完善。</a:t>
            </a:r>
          </a:p>
        </p:txBody>
      </p:sp>
      <p:sp>
        <p:nvSpPr>
          <p:cNvPr id="3" name="Rectangle 129"/>
          <p:cNvSpPr/>
          <p:nvPr/>
        </p:nvSpPr>
        <p:spPr bwMode="auto">
          <a:xfrm>
            <a:off x="1358900" y="3735705"/>
            <a:ext cx="4298315" cy="291465"/>
          </a:xfrm>
          <a:prstGeom prst="rect">
            <a:avLst/>
          </a:prstGeom>
          <a:solidFill>
            <a:schemeClr val="accent1"/>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系统的开放性和系统的可扩充性</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56970" y="1355725"/>
            <a:ext cx="9972675" cy="248031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Rectangle 129"/>
          <p:cNvSpPr/>
          <p:nvPr/>
        </p:nvSpPr>
        <p:spPr bwMode="auto">
          <a:xfrm>
            <a:off x="1397000" y="1193165"/>
            <a:ext cx="4307840" cy="29146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系统的标准性</a:t>
            </a:r>
          </a:p>
        </p:txBody>
      </p:sp>
      <p:sp>
        <p:nvSpPr>
          <p:cNvPr id="22" name="TextBox 12"/>
          <p:cNvSpPr txBox="1"/>
          <p:nvPr/>
        </p:nvSpPr>
        <p:spPr>
          <a:xfrm>
            <a:off x="5038725" y="473075"/>
            <a:ext cx="2285365" cy="485140"/>
          </a:xfrm>
          <a:prstGeom prst="rect">
            <a:avLst/>
          </a:prstGeom>
          <a:noFill/>
        </p:spPr>
        <p:txBody>
          <a:bodyPr wrap="squar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性能需求</a:t>
            </a:r>
          </a:p>
        </p:txBody>
      </p:sp>
      <p:sp>
        <p:nvSpPr>
          <p:cNvPr id="14" name="Rectangle 1"/>
          <p:cNvSpPr/>
          <p:nvPr/>
        </p:nvSpPr>
        <p:spPr>
          <a:xfrm>
            <a:off x="1156970" y="4170680"/>
            <a:ext cx="10048240" cy="227584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0" name="Text Box 10"/>
          <p:cNvSpPr txBox="1">
            <a:spLocks noChangeArrowheads="1"/>
          </p:cNvSpPr>
          <p:nvPr/>
        </p:nvSpPr>
        <p:spPr bwMode="auto">
          <a:xfrm>
            <a:off x="1397635" y="4290060"/>
            <a:ext cx="9611995" cy="1722755"/>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          目前计算系统的技术发展相当快，为确保日常记录及信息分享服务软件（Day）的开发，应该充分完成用户信息数据挖掘与处理的要求而不至于落后。一方面通过系统的开放性和可扩充性，不断改善系统的功能完成。另一方面，在系统设计和开发的过程中，应在考虑成本的基础上尽量采用当前主流并先进且有良好发展前途的产品。</a:t>
            </a:r>
          </a:p>
        </p:txBody>
      </p:sp>
      <p:sp>
        <p:nvSpPr>
          <p:cNvPr id="3" name="Rectangle 129"/>
          <p:cNvSpPr/>
          <p:nvPr/>
        </p:nvSpPr>
        <p:spPr bwMode="auto">
          <a:xfrm>
            <a:off x="1558925" y="3997960"/>
            <a:ext cx="4145280" cy="291465"/>
          </a:xfrm>
          <a:prstGeom prst="rect">
            <a:avLst/>
          </a:prstGeom>
          <a:solidFill>
            <a:schemeClr val="accent1"/>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系统的先进性</a:t>
            </a:r>
          </a:p>
        </p:txBody>
      </p:sp>
      <p:sp>
        <p:nvSpPr>
          <p:cNvPr id="16" name="Text Box 10"/>
          <p:cNvSpPr txBox="1">
            <a:spLocks noChangeArrowheads="1"/>
          </p:cNvSpPr>
          <p:nvPr/>
        </p:nvSpPr>
        <p:spPr bwMode="auto">
          <a:xfrm>
            <a:off x="1306830" y="1484630"/>
            <a:ext cx="9747250" cy="2138045"/>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         系统在设计开发使用过程中都要涉及到很多计算机硬件、软件。所有这些都要符合主流国际、国家和行业标准。例如在开发中使用的操作系统、网络系统、开发工具都必须符合通用标准；规范的数据库操纵界面、作为业界标准的TCP/IP网络协议及ISO9002标准所要求的质量规范。同时，在自主开发本系统时，要进行良好的设计工作，制订行之有效的软件工程规范，保证代码的易读性、可操作性和可移植性。</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57605" y="1118870"/>
            <a:ext cx="9972675" cy="156464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Rectangle 129"/>
          <p:cNvSpPr/>
          <p:nvPr/>
        </p:nvSpPr>
        <p:spPr bwMode="auto">
          <a:xfrm>
            <a:off x="1397635" y="956310"/>
            <a:ext cx="4307840" cy="29146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系统的响应速度</a:t>
            </a:r>
          </a:p>
        </p:txBody>
      </p:sp>
      <p:sp>
        <p:nvSpPr>
          <p:cNvPr id="16" name="Text Box 10"/>
          <p:cNvSpPr txBox="1">
            <a:spLocks noChangeArrowheads="1"/>
          </p:cNvSpPr>
          <p:nvPr/>
        </p:nvSpPr>
        <p:spPr bwMode="auto">
          <a:xfrm>
            <a:off x="1307465" y="1247775"/>
            <a:ext cx="9747250" cy="1307465"/>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          日常记录及信息分享服务软件（Day）在日常处理中的响应速度为秒级，达到实时要求，以及时反馈信息。在进行统计分析时，根据所需数据量的不同而从秒级到分钟级，原则是保证操作人员不会因为速度问题而影响工作效率。。</a:t>
            </a:r>
          </a:p>
        </p:txBody>
      </p:sp>
      <p:sp>
        <p:nvSpPr>
          <p:cNvPr id="22" name="TextBox 12"/>
          <p:cNvSpPr txBox="1"/>
          <p:nvPr/>
        </p:nvSpPr>
        <p:spPr>
          <a:xfrm>
            <a:off x="5039361" y="570430"/>
            <a:ext cx="2113280" cy="8788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性能需求</a:t>
            </a:r>
          </a:p>
          <a:p>
            <a:pPr algn="ctr" defTabSz="914400">
              <a:lnSpc>
                <a:spcPct val="80000"/>
              </a:lnSpc>
              <a:defRPr/>
            </a:pPr>
            <a:endPar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endParaRPr>
          </a:p>
        </p:txBody>
      </p:sp>
      <p:sp>
        <p:nvSpPr>
          <p:cNvPr id="14" name="Rectangle 1"/>
          <p:cNvSpPr/>
          <p:nvPr/>
        </p:nvSpPr>
        <p:spPr>
          <a:xfrm>
            <a:off x="1157605" y="3275330"/>
            <a:ext cx="10047605" cy="317119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0" name="Text Box 10"/>
          <p:cNvSpPr txBox="1">
            <a:spLocks noChangeArrowheads="1"/>
          </p:cNvSpPr>
          <p:nvPr/>
        </p:nvSpPr>
        <p:spPr bwMode="auto">
          <a:xfrm>
            <a:off x="1397635" y="3381375"/>
            <a:ext cx="9575165" cy="2969260"/>
          </a:xfrm>
          <a:prstGeom prst="rect">
            <a:avLst/>
          </a:prstGeom>
          <a:noFill/>
          <a:ln w="9525">
            <a:noFill/>
            <a:miter lim="800000"/>
          </a:ln>
        </p:spPr>
        <p:txBody>
          <a:bodyPr wrap="square" lIns="60960" tIns="30480" rIns="60960" bIns="30480">
            <a:spAutoFit/>
          </a:bodyPr>
          <a:lstStyle/>
          <a:p>
            <a:pPr marL="171450" indent="-171450" defTabSz="1450975">
              <a:lnSpc>
                <a:spcPct val="150000"/>
              </a:lnSpc>
              <a:buFont typeface="Arial" panose="020B0604020202020204" pitchFamily="34" charset="0"/>
              <a:buChar char="•"/>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 </a:t>
            </a:r>
            <a:r>
              <a:rPr lang="en-US" b="1" dirty="0" err="1">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对于客户端的使用会涉及到各种类型的人群，凭借其简洁明了的UI</a:t>
            </a: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 和快捷的操作特性，并不要求用户对其特别的熟悉，因此可以做到让使用方法简单易懂，操作方法尽量浅显明了，使用户能够在短时间内借助简易的说明快速上手。为了提高系统的实用性，要求具有较强的可靠性和较大的吞吐量。</a:t>
            </a:r>
          </a:p>
          <a:p>
            <a:pPr marL="171450" indent="-171450" defTabSz="1450975">
              <a:lnSpc>
                <a:spcPct val="150000"/>
              </a:lnSpc>
              <a:buFont typeface="Arial" panose="020B0604020202020204" pitchFamily="34" charset="0"/>
              <a:buChar char="•"/>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对于服务端的管理人员，由于软件设计的提供给操作人员的接口仅仅会涉及到简单的修改、删除等操作，因此不需要专门进行培训。该产品操作简单快捷，功能大部分齐全，可以满足用户的基本需求，而且通俗易学，故可以使用该产品。</a:t>
            </a:r>
          </a:p>
        </p:txBody>
      </p:sp>
      <p:sp>
        <p:nvSpPr>
          <p:cNvPr id="6" name="Rectangle 129"/>
          <p:cNvSpPr/>
          <p:nvPr/>
        </p:nvSpPr>
        <p:spPr bwMode="auto">
          <a:xfrm>
            <a:off x="1307465" y="3089910"/>
            <a:ext cx="4298315" cy="291465"/>
          </a:xfrm>
          <a:prstGeom prst="rect">
            <a:avLst/>
          </a:prstGeom>
          <a:solidFill>
            <a:schemeClr val="accent1"/>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系统的易用性和易维护性</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5</a:t>
            </a:r>
          </a:p>
        </p:txBody>
      </p:sp>
      <p:sp>
        <p:nvSpPr>
          <p:cNvPr id="7" name="文本框 6"/>
          <p:cNvSpPr txBox="1"/>
          <p:nvPr/>
        </p:nvSpPr>
        <p:spPr>
          <a:xfrm>
            <a:off x="3604262" y="4340198"/>
            <a:ext cx="4983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可用性和可靠性需求</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30997"/>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a:t>
            </a:r>
          </a:p>
        </p:txBody>
      </p:sp>
      <p:sp>
        <p:nvSpPr>
          <p:cNvPr id="7" name="文本框 6"/>
          <p:cNvSpPr txBox="1"/>
          <p:nvPr/>
        </p:nvSpPr>
        <p:spPr>
          <a:xfrm>
            <a:off x="4937762" y="4340198"/>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需求概述</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p:nvPr/>
        </p:nvCxnSpPr>
        <p:spPr>
          <a:xfrm>
            <a:off x="6096000" y="306611"/>
            <a:ext cx="0" cy="6245159"/>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376137" y="3204561"/>
            <a:ext cx="11439729"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Text Box 7"/>
          <p:cNvSpPr txBox="1">
            <a:spLocks noChangeArrowheads="1"/>
          </p:cNvSpPr>
          <p:nvPr/>
        </p:nvSpPr>
        <p:spPr bwMode="auto">
          <a:xfrm>
            <a:off x="6304915" y="4565015"/>
            <a:ext cx="5510530" cy="1600438"/>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4. 完善的提示信息</a:t>
            </a:r>
          </a:p>
          <a:p>
            <a:pP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在删除本地记录、共享社区中进行相关操作等功能中设置提示信息。如当用户在个人模块中想要将自己本地备忘录中的某条记录删除时，点击出现一个提示框，显示“您确认要删除吗？”。</a:t>
            </a:r>
          </a:p>
        </p:txBody>
      </p:sp>
      <p:sp>
        <p:nvSpPr>
          <p:cNvPr id="22" name="Text Box 7"/>
          <p:cNvSpPr txBox="1">
            <a:spLocks noChangeArrowheads="1"/>
          </p:cNvSpPr>
          <p:nvPr/>
        </p:nvSpPr>
        <p:spPr bwMode="auto">
          <a:xfrm>
            <a:off x="523875" y="4565015"/>
            <a:ext cx="4937760" cy="1599565"/>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3. 界面简介</a:t>
            </a:r>
          </a:p>
          <a:p>
            <a:pPr defTabSz="1450975">
              <a:defRPr/>
            </a:pPr>
            <a:r>
              <a:rPr lang="en-CA" sz="2000" b="1" dirty="0" err="1">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本产品的界面采用简洁的线框风格，以淡色为背景，主体文字为黑色，界面文字排序有序，多个事件之间布局规律，使事件内容显得清晰</a:t>
            </a: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a:t>
            </a:r>
          </a:p>
        </p:txBody>
      </p:sp>
      <p:sp>
        <p:nvSpPr>
          <p:cNvPr id="27" name="Text Box 7"/>
          <p:cNvSpPr txBox="1">
            <a:spLocks noChangeArrowheads="1"/>
          </p:cNvSpPr>
          <p:nvPr/>
        </p:nvSpPr>
        <p:spPr bwMode="auto">
          <a:xfrm>
            <a:off x="6440805" y="1239520"/>
            <a:ext cx="5676900" cy="1599565"/>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2. 操作方便，操作流程合理</a:t>
            </a:r>
          </a:p>
          <a:p>
            <a:pP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本产品从用户角度出发，使每一个功能模块的操作方法一目了然，以方便用户使用本产品。应用程序中所有操作均通过触摸屏幕完成，具有操作友好性。</a:t>
            </a:r>
          </a:p>
        </p:txBody>
      </p:sp>
      <p:sp>
        <p:nvSpPr>
          <p:cNvPr id="28" name="Text Box 7"/>
          <p:cNvSpPr txBox="1">
            <a:spLocks noChangeArrowheads="1"/>
          </p:cNvSpPr>
          <p:nvPr/>
        </p:nvSpPr>
        <p:spPr bwMode="auto">
          <a:xfrm>
            <a:off x="700405" y="1240155"/>
            <a:ext cx="4584065" cy="984250"/>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 响应时间</a:t>
            </a:r>
          </a:p>
          <a:p>
            <a:pP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软件一次响应的平均时间为2s，最大不超过5s。</a:t>
            </a:r>
          </a:p>
        </p:txBody>
      </p:sp>
      <p:sp>
        <p:nvSpPr>
          <p:cNvPr id="30" name="Freeform 7"/>
          <p:cNvSpPr>
            <a:spLocks noEditPoints="1"/>
          </p:cNvSpPr>
          <p:nvPr/>
        </p:nvSpPr>
        <p:spPr bwMode="auto">
          <a:xfrm>
            <a:off x="8850025" y="559139"/>
            <a:ext cx="526259" cy="508720"/>
          </a:xfrm>
          <a:custGeom>
            <a:avLst/>
            <a:gdLst>
              <a:gd name="T0" fmla="*/ 597 w 631"/>
              <a:gd name="T1" fmla="*/ 0 h 605"/>
              <a:gd name="T2" fmla="*/ 34 w 631"/>
              <a:gd name="T3" fmla="*/ 0 h 605"/>
              <a:gd name="T4" fmla="*/ 0 w 631"/>
              <a:gd name="T5" fmla="*/ 37 h 605"/>
              <a:gd name="T6" fmla="*/ 0 w 631"/>
              <a:gd name="T7" fmla="*/ 417 h 605"/>
              <a:gd name="T8" fmla="*/ 34 w 631"/>
              <a:gd name="T9" fmla="*/ 454 h 605"/>
              <a:gd name="T10" fmla="*/ 597 w 631"/>
              <a:gd name="T11" fmla="*/ 454 h 605"/>
              <a:gd name="T12" fmla="*/ 631 w 631"/>
              <a:gd name="T13" fmla="*/ 417 h 605"/>
              <a:gd name="T14" fmla="*/ 631 w 631"/>
              <a:gd name="T15" fmla="*/ 37 h 605"/>
              <a:gd name="T16" fmla="*/ 597 w 631"/>
              <a:gd name="T17" fmla="*/ 0 h 605"/>
              <a:gd name="T18" fmla="*/ 454 w 631"/>
              <a:gd name="T19" fmla="*/ 565 h 605"/>
              <a:gd name="T20" fmla="*/ 414 w 631"/>
              <a:gd name="T21" fmla="*/ 565 h 605"/>
              <a:gd name="T22" fmla="*/ 375 w 631"/>
              <a:gd name="T23" fmla="*/ 526 h 605"/>
              <a:gd name="T24" fmla="*/ 375 w 631"/>
              <a:gd name="T25" fmla="*/ 466 h 605"/>
              <a:gd name="T26" fmla="*/ 256 w 631"/>
              <a:gd name="T27" fmla="*/ 466 h 605"/>
              <a:gd name="T28" fmla="*/ 256 w 631"/>
              <a:gd name="T29" fmla="*/ 526 h 605"/>
              <a:gd name="T30" fmla="*/ 217 w 631"/>
              <a:gd name="T31" fmla="*/ 565 h 605"/>
              <a:gd name="T32" fmla="*/ 177 w 631"/>
              <a:gd name="T33" fmla="*/ 565 h 605"/>
              <a:gd name="T34" fmla="*/ 158 w 631"/>
              <a:gd name="T35" fmla="*/ 585 h 605"/>
              <a:gd name="T36" fmla="*/ 177 w 631"/>
              <a:gd name="T37" fmla="*/ 605 h 605"/>
              <a:gd name="T38" fmla="*/ 454 w 631"/>
              <a:gd name="T39" fmla="*/ 605 h 605"/>
              <a:gd name="T40" fmla="*/ 473 w 631"/>
              <a:gd name="T41" fmla="*/ 585 h 605"/>
              <a:gd name="T42" fmla="*/ 454 w 631"/>
              <a:gd name="T43" fmla="*/ 565 h 605"/>
              <a:gd name="T44" fmla="*/ 592 w 631"/>
              <a:gd name="T45" fmla="*/ 414 h 605"/>
              <a:gd name="T46" fmla="*/ 39 w 631"/>
              <a:gd name="T47" fmla="*/ 414 h 605"/>
              <a:gd name="T48" fmla="*/ 39 w 631"/>
              <a:gd name="T49" fmla="*/ 39 h 605"/>
              <a:gd name="T50" fmla="*/ 592 w 631"/>
              <a:gd name="T51" fmla="*/ 39 h 605"/>
              <a:gd name="T52" fmla="*/ 592 w 631"/>
              <a:gd name="T53" fmla="*/ 414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605">
                <a:moveTo>
                  <a:pt x="597" y="0"/>
                </a:moveTo>
                <a:lnTo>
                  <a:pt x="34" y="0"/>
                </a:lnTo>
                <a:cubicBezTo>
                  <a:pt x="15" y="0"/>
                  <a:pt x="0" y="16"/>
                  <a:pt x="0" y="37"/>
                </a:cubicBezTo>
                <a:lnTo>
                  <a:pt x="0" y="417"/>
                </a:lnTo>
                <a:cubicBezTo>
                  <a:pt x="0" y="437"/>
                  <a:pt x="15" y="454"/>
                  <a:pt x="34" y="454"/>
                </a:cubicBezTo>
                <a:lnTo>
                  <a:pt x="597" y="454"/>
                </a:lnTo>
                <a:cubicBezTo>
                  <a:pt x="616" y="454"/>
                  <a:pt x="631" y="437"/>
                  <a:pt x="631" y="417"/>
                </a:cubicBezTo>
                <a:lnTo>
                  <a:pt x="631" y="37"/>
                </a:lnTo>
                <a:cubicBezTo>
                  <a:pt x="631" y="16"/>
                  <a:pt x="616" y="0"/>
                  <a:pt x="597" y="0"/>
                </a:cubicBezTo>
                <a:close/>
                <a:moveTo>
                  <a:pt x="454" y="565"/>
                </a:moveTo>
                <a:lnTo>
                  <a:pt x="414" y="565"/>
                </a:lnTo>
                <a:cubicBezTo>
                  <a:pt x="392" y="565"/>
                  <a:pt x="375" y="548"/>
                  <a:pt x="375" y="526"/>
                </a:cubicBezTo>
                <a:lnTo>
                  <a:pt x="375" y="466"/>
                </a:lnTo>
                <a:lnTo>
                  <a:pt x="256" y="466"/>
                </a:lnTo>
                <a:lnTo>
                  <a:pt x="256" y="526"/>
                </a:lnTo>
                <a:cubicBezTo>
                  <a:pt x="256" y="548"/>
                  <a:pt x="239" y="565"/>
                  <a:pt x="217" y="565"/>
                </a:cubicBezTo>
                <a:lnTo>
                  <a:pt x="177" y="565"/>
                </a:lnTo>
                <a:cubicBezTo>
                  <a:pt x="166" y="565"/>
                  <a:pt x="158" y="574"/>
                  <a:pt x="158" y="585"/>
                </a:cubicBezTo>
                <a:cubicBezTo>
                  <a:pt x="158" y="596"/>
                  <a:pt x="166" y="605"/>
                  <a:pt x="177" y="605"/>
                </a:cubicBezTo>
                <a:lnTo>
                  <a:pt x="454" y="605"/>
                </a:lnTo>
                <a:cubicBezTo>
                  <a:pt x="465" y="605"/>
                  <a:pt x="473" y="596"/>
                  <a:pt x="473" y="585"/>
                </a:cubicBezTo>
                <a:cubicBezTo>
                  <a:pt x="473" y="574"/>
                  <a:pt x="465" y="565"/>
                  <a:pt x="454" y="565"/>
                </a:cubicBezTo>
                <a:close/>
                <a:moveTo>
                  <a:pt x="592" y="414"/>
                </a:moveTo>
                <a:lnTo>
                  <a:pt x="39" y="414"/>
                </a:lnTo>
                <a:lnTo>
                  <a:pt x="39" y="39"/>
                </a:lnTo>
                <a:lnTo>
                  <a:pt x="592" y="39"/>
                </a:lnTo>
                <a:lnTo>
                  <a:pt x="592" y="414"/>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1" name="Freeform 204"/>
          <p:cNvSpPr>
            <a:spLocks noEditPoints="1"/>
          </p:cNvSpPr>
          <p:nvPr/>
        </p:nvSpPr>
        <p:spPr bwMode="auto">
          <a:xfrm>
            <a:off x="8815114" y="3822799"/>
            <a:ext cx="596081" cy="584763"/>
          </a:xfrm>
          <a:custGeom>
            <a:avLst/>
            <a:gdLst>
              <a:gd name="T0" fmla="*/ 82 w 124"/>
              <a:gd name="T1" fmla="*/ 60 h 121"/>
              <a:gd name="T2" fmla="*/ 62 w 124"/>
              <a:gd name="T3" fmla="*/ 80 h 121"/>
              <a:gd name="T4" fmla="*/ 42 w 124"/>
              <a:gd name="T5" fmla="*/ 60 h 121"/>
              <a:gd name="T6" fmla="*/ 62 w 124"/>
              <a:gd name="T7" fmla="*/ 41 h 121"/>
              <a:gd name="T8" fmla="*/ 82 w 124"/>
              <a:gd name="T9" fmla="*/ 60 h 121"/>
              <a:gd name="T10" fmla="*/ 107 w 124"/>
              <a:gd name="T11" fmla="*/ 46 h 121"/>
              <a:gd name="T12" fmla="*/ 104 w 124"/>
              <a:gd name="T13" fmla="*/ 39 h 121"/>
              <a:gd name="T14" fmla="*/ 111 w 124"/>
              <a:gd name="T15" fmla="*/ 22 h 121"/>
              <a:gd name="T16" fmla="*/ 101 w 124"/>
              <a:gd name="T17" fmla="*/ 12 h 121"/>
              <a:gd name="T18" fmla="*/ 84 w 124"/>
              <a:gd name="T19" fmla="*/ 19 h 121"/>
              <a:gd name="T20" fmla="*/ 76 w 124"/>
              <a:gd name="T21" fmla="*/ 16 h 121"/>
              <a:gd name="T22" fmla="*/ 69 w 124"/>
              <a:gd name="T23" fmla="*/ 0 h 121"/>
              <a:gd name="T24" fmla="*/ 55 w 124"/>
              <a:gd name="T25" fmla="*/ 0 h 121"/>
              <a:gd name="T26" fmla="*/ 48 w 124"/>
              <a:gd name="T27" fmla="*/ 16 h 121"/>
              <a:gd name="T28" fmla="*/ 40 w 124"/>
              <a:gd name="T29" fmla="*/ 19 h 121"/>
              <a:gd name="T30" fmla="*/ 23 w 124"/>
              <a:gd name="T31" fmla="*/ 13 h 121"/>
              <a:gd name="T32" fmla="*/ 13 w 124"/>
              <a:gd name="T33" fmla="*/ 22 h 121"/>
              <a:gd name="T34" fmla="*/ 20 w 124"/>
              <a:gd name="T35" fmla="*/ 39 h 121"/>
              <a:gd name="T36" fmla="*/ 17 w 124"/>
              <a:gd name="T37" fmla="*/ 47 h 121"/>
              <a:gd name="T38" fmla="*/ 0 w 124"/>
              <a:gd name="T39" fmla="*/ 54 h 121"/>
              <a:gd name="T40" fmla="*/ 0 w 124"/>
              <a:gd name="T41" fmla="*/ 67 h 121"/>
              <a:gd name="T42" fmla="*/ 17 w 124"/>
              <a:gd name="T43" fmla="*/ 74 h 121"/>
              <a:gd name="T44" fmla="*/ 20 w 124"/>
              <a:gd name="T45" fmla="*/ 82 h 121"/>
              <a:gd name="T46" fmla="*/ 14 w 124"/>
              <a:gd name="T47" fmla="*/ 99 h 121"/>
              <a:gd name="T48" fmla="*/ 23 w 124"/>
              <a:gd name="T49" fmla="*/ 108 h 121"/>
              <a:gd name="T50" fmla="*/ 40 w 124"/>
              <a:gd name="T51" fmla="*/ 102 h 121"/>
              <a:gd name="T52" fmla="*/ 48 w 124"/>
              <a:gd name="T53" fmla="*/ 105 h 121"/>
              <a:gd name="T54" fmla="*/ 56 w 124"/>
              <a:gd name="T55" fmla="*/ 121 h 121"/>
              <a:gd name="T56" fmla="*/ 69 w 124"/>
              <a:gd name="T57" fmla="*/ 121 h 121"/>
              <a:gd name="T58" fmla="*/ 76 w 124"/>
              <a:gd name="T59" fmla="*/ 105 h 121"/>
              <a:gd name="T60" fmla="*/ 84 w 124"/>
              <a:gd name="T61" fmla="*/ 102 h 121"/>
              <a:gd name="T62" fmla="*/ 102 w 124"/>
              <a:gd name="T63" fmla="*/ 108 h 121"/>
              <a:gd name="T64" fmla="*/ 111 w 124"/>
              <a:gd name="T65" fmla="*/ 99 h 121"/>
              <a:gd name="T66" fmla="*/ 104 w 124"/>
              <a:gd name="T67" fmla="*/ 82 h 121"/>
              <a:gd name="T68" fmla="*/ 107 w 124"/>
              <a:gd name="T69" fmla="*/ 74 h 121"/>
              <a:gd name="T70" fmla="*/ 124 w 124"/>
              <a:gd name="T71" fmla="*/ 67 h 121"/>
              <a:gd name="T72" fmla="*/ 124 w 124"/>
              <a:gd name="T73" fmla="*/ 53 h 121"/>
              <a:gd name="T74" fmla="*/ 107 w 124"/>
              <a:gd name="T75" fmla="*/ 4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21">
                <a:moveTo>
                  <a:pt x="82" y="60"/>
                </a:moveTo>
                <a:cubicBezTo>
                  <a:pt x="82" y="71"/>
                  <a:pt x="73" y="80"/>
                  <a:pt x="62" y="80"/>
                </a:cubicBezTo>
                <a:cubicBezTo>
                  <a:pt x="51" y="80"/>
                  <a:pt x="42" y="71"/>
                  <a:pt x="42" y="60"/>
                </a:cubicBezTo>
                <a:cubicBezTo>
                  <a:pt x="42" y="50"/>
                  <a:pt x="51" y="41"/>
                  <a:pt x="62" y="41"/>
                </a:cubicBezTo>
                <a:cubicBezTo>
                  <a:pt x="73" y="41"/>
                  <a:pt x="82" y="50"/>
                  <a:pt x="82" y="60"/>
                </a:cubicBezTo>
                <a:close/>
                <a:moveTo>
                  <a:pt x="107" y="46"/>
                </a:moveTo>
                <a:cubicBezTo>
                  <a:pt x="104" y="39"/>
                  <a:pt x="104" y="39"/>
                  <a:pt x="104" y="39"/>
                </a:cubicBezTo>
                <a:cubicBezTo>
                  <a:pt x="104" y="39"/>
                  <a:pt x="111" y="23"/>
                  <a:pt x="111" y="22"/>
                </a:cubicBezTo>
                <a:cubicBezTo>
                  <a:pt x="101" y="12"/>
                  <a:pt x="101" y="12"/>
                  <a:pt x="101" y="12"/>
                </a:cubicBezTo>
                <a:cubicBezTo>
                  <a:pt x="100" y="12"/>
                  <a:pt x="84" y="19"/>
                  <a:pt x="84" y="19"/>
                </a:cubicBezTo>
                <a:cubicBezTo>
                  <a:pt x="76" y="16"/>
                  <a:pt x="76" y="16"/>
                  <a:pt x="76" y="16"/>
                </a:cubicBezTo>
                <a:cubicBezTo>
                  <a:pt x="76" y="16"/>
                  <a:pt x="70" y="0"/>
                  <a:pt x="69" y="0"/>
                </a:cubicBezTo>
                <a:cubicBezTo>
                  <a:pt x="55" y="0"/>
                  <a:pt x="55" y="0"/>
                  <a:pt x="55" y="0"/>
                </a:cubicBezTo>
                <a:cubicBezTo>
                  <a:pt x="54" y="0"/>
                  <a:pt x="48" y="16"/>
                  <a:pt x="48" y="16"/>
                </a:cubicBezTo>
                <a:cubicBezTo>
                  <a:pt x="40" y="19"/>
                  <a:pt x="40" y="19"/>
                  <a:pt x="40" y="19"/>
                </a:cubicBezTo>
                <a:cubicBezTo>
                  <a:pt x="40" y="19"/>
                  <a:pt x="23" y="12"/>
                  <a:pt x="23" y="13"/>
                </a:cubicBezTo>
                <a:cubicBezTo>
                  <a:pt x="13" y="22"/>
                  <a:pt x="13" y="22"/>
                  <a:pt x="13" y="22"/>
                </a:cubicBezTo>
                <a:cubicBezTo>
                  <a:pt x="12" y="23"/>
                  <a:pt x="20" y="39"/>
                  <a:pt x="20" y="39"/>
                </a:cubicBezTo>
                <a:cubicBezTo>
                  <a:pt x="17" y="47"/>
                  <a:pt x="17" y="47"/>
                  <a:pt x="17" y="47"/>
                </a:cubicBezTo>
                <a:cubicBezTo>
                  <a:pt x="17" y="47"/>
                  <a:pt x="0" y="53"/>
                  <a:pt x="0" y="54"/>
                </a:cubicBezTo>
                <a:cubicBezTo>
                  <a:pt x="0" y="67"/>
                  <a:pt x="0" y="67"/>
                  <a:pt x="0" y="67"/>
                </a:cubicBezTo>
                <a:cubicBezTo>
                  <a:pt x="0" y="68"/>
                  <a:pt x="17" y="74"/>
                  <a:pt x="17" y="74"/>
                </a:cubicBezTo>
                <a:cubicBezTo>
                  <a:pt x="20" y="82"/>
                  <a:pt x="20" y="82"/>
                  <a:pt x="20" y="82"/>
                </a:cubicBezTo>
                <a:cubicBezTo>
                  <a:pt x="20" y="82"/>
                  <a:pt x="13" y="98"/>
                  <a:pt x="14" y="99"/>
                </a:cubicBezTo>
                <a:cubicBezTo>
                  <a:pt x="23" y="108"/>
                  <a:pt x="23" y="108"/>
                  <a:pt x="23" y="108"/>
                </a:cubicBezTo>
                <a:cubicBezTo>
                  <a:pt x="24" y="109"/>
                  <a:pt x="40" y="102"/>
                  <a:pt x="40" y="102"/>
                </a:cubicBezTo>
                <a:cubicBezTo>
                  <a:pt x="48" y="105"/>
                  <a:pt x="48" y="105"/>
                  <a:pt x="48" y="105"/>
                </a:cubicBezTo>
                <a:cubicBezTo>
                  <a:pt x="48" y="105"/>
                  <a:pt x="55" y="121"/>
                  <a:pt x="56" y="121"/>
                </a:cubicBezTo>
                <a:cubicBezTo>
                  <a:pt x="69" y="121"/>
                  <a:pt x="69" y="121"/>
                  <a:pt x="69" y="121"/>
                </a:cubicBezTo>
                <a:cubicBezTo>
                  <a:pt x="70" y="121"/>
                  <a:pt x="76" y="105"/>
                  <a:pt x="76" y="105"/>
                </a:cubicBezTo>
                <a:cubicBezTo>
                  <a:pt x="84" y="102"/>
                  <a:pt x="84" y="102"/>
                  <a:pt x="84" y="102"/>
                </a:cubicBezTo>
                <a:cubicBezTo>
                  <a:pt x="84" y="102"/>
                  <a:pt x="101" y="109"/>
                  <a:pt x="102" y="108"/>
                </a:cubicBezTo>
                <a:cubicBezTo>
                  <a:pt x="111" y="99"/>
                  <a:pt x="111" y="99"/>
                  <a:pt x="111" y="99"/>
                </a:cubicBezTo>
                <a:cubicBezTo>
                  <a:pt x="112" y="98"/>
                  <a:pt x="104" y="82"/>
                  <a:pt x="104" y="82"/>
                </a:cubicBezTo>
                <a:cubicBezTo>
                  <a:pt x="107" y="74"/>
                  <a:pt x="107" y="74"/>
                  <a:pt x="107" y="74"/>
                </a:cubicBezTo>
                <a:cubicBezTo>
                  <a:pt x="107" y="74"/>
                  <a:pt x="124" y="68"/>
                  <a:pt x="124" y="67"/>
                </a:cubicBezTo>
                <a:cubicBezTo>
                  <a:pt x="124" y="53"/>
                  <a:pt x="124" y="53"/>
                  <a:pt x="124" y="53"/>
                </a:cubicBezTo>
                <a:cubicBezTo>
                  <a:pt x="124" y="53"/>
                  <a:pt x="107" y="46"/>
                  <a:pt x="107" y="46"/>
                </a:cubicBez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2" name="Freeform 166"/>
          <p:cNvSpPr>
            <a:spLocks noEditPoints="1"/>
          </p:cNvSpPr>
          <p:nvPr/>
        </p:nvSpPr>
        <p:spPr bwMode="auto">
          <a:xfrm>
            <a:off x="2601975" y="3869593"/>
            <a:ext cx="675367" cy="491177"/>
          </a:xfrm>
          <a:custGeom>
            <a:avLst/>
            <a:gdLst>
              <a:gd name="T0" fmla="*/ 241 w 805"/>
              <a:gd name="T1" fmla="*/ 415 h 588"/>
              <a:gd name="T2" fmla="*/ 277 w 805"/>
              <a:gd name="T3" fmla="*/ 415 h 588"/>
              <a:gd name="T4" fmla="*/ 476 w 805"/>
              <a:gd name="T5" fmla="*/ 109 h 588"/>
              <a:gd name="T6" fmla="*/ 37 w 805"/>
              <a:gd name="T7" fmla="*/ 376 h 588"/>
              <a:gd name="T8" fmla="*/ 476 w 805"/>
              <a:gd name="T9" fmla="*/ 376 h 588"/>
              <a:gd name="T10" fmla="*/ 288 w 805"/>
              <a:gd name="T11" fmla="*/ 415 h 588"/>
              <a:gd name="T12" fmla="*/ 229 w 805"/>
              <a:gd name="T13" fmla="*/ 415 h 588"/>
              <a:gd name="T14" fmla="*/ 288 w 805"/>
              <a:gd name="T15" fmla="*/ 415 h 588"/>
              <a:gd name="T16" fmla="*/ 513 w 805"/>
              <a:gd name="T17" fmla="*/ 423 h 588"/>
              <a:gd name="T18" fmla="*/ 308 w 805"/>
              <a:gd name="T19" fmla="*/ 458 h 588"/>
              <a:gd name="T20" fmla="*/ 360 w 805"/>
              <a:gd name="T21" fmla="*/ 561 h 588"/>
              <a:gd name="T22" fmla="*/ 205 w 805"/>
              <a:gd name="T23" fmla="*/ 561 h 588"/>
              <a:gd name="T24" fmla="*/ 153 w 805"/>
              <a:gd name="T25" fmla="*/ 527 h 588"/>
              <a:gd name="T26" fmla="*/ 34 w 805"/>
              <a:gd name="T27" fmla="*/ 458 h 588"/>
              <a:gd name="T28" fmla="*/ 0 w 805"/>
              <a:gd name="T29" fmla="*/ 107 h 588"/>
              <a:gd name="T30" fmla="*/ 479 w 805"/>
              <a:gd name="T31" fmla="*/ 73 h 588"/>
              <a:gd name="T32" fmla="*/ 714 w 805"/>
              <a:gd name="T33" fmla="*/ 393 h 588"/>
              <a:gd name="T34" fmla="*/ 651 w 805"/>
              <a:gd name="T35" fmla="*/ 393 h 588"/>
              <a:gd name="T36" fmla="*/ 714 w 805"/>
              <a:gd name="T37" fmla="*/ 393 h 588"/>
              <a:gd name="T38" fmla="*/ 682 w 805"/>
              <a:gd name="T39" fmla="*/ 442 h 588"/>
              <a:gd name="T40" fmla="*/ 682 w 805"/>
              <a:gd name="T41" fmla="*/ 344 h 588"/>
              <a:gd name="T42" fmla="*/ 756 w 805"/>
              <a:gd name="T43" fmla="*/ 218 h 588"/>
              <a:gd name="T44" fmla="*/ 603 w 805"/>
              <a:gd name="T45" fmla="*/ 241 h 588"/>
              <a:gd name="T46" fmla="*/ 756 w 805"/>
              <a:gd name="T47" fmla="*/ 218 h 588"/>
              <a:gd name="T48" fmla="*/ 585 w 805"/>
              <a:gd name="T49" fmla="*/ 31 h 588"/>
              <a:gd name="T50" fmla="*/ 774 w 805"/>
              <a:gd name="T51" fmla="*/ 558 h 588"/>
              <a:gd name="T52" fmla="*/ 805 w 805"/>
              <a:gd name="T53" fmla="*/ 16 h 588"/>
              <a:gd name="T54" fmla="*/ 790 w 805"/>
              <a:gd name="T55" fmla="*/ 588 h 588"/>
              <a:gd name="T56" fmla="*/ 555 w 805"/>
              <a:gd name="T57" fmla="*/ 573 h 588"/>
              <a:gd name="T58" fmla="*/ 570 w 805"/>
              <a:gd name="T59" fmla="*/ 0 h 588"/>
              <a:gd name="T60" fmla="*/ 805 w 805"/>
              <a:gd name="T61" fmla="*/ 16 h 588"/>
              <a:gd name="T62" fmla="*/ 603 w 805"/>
              <a:gd name="T63" fmla="*/ 71 h 588"/>
              <a:gd name="T64" fmla="*/ 756 w 805"/>
              <a:gd name="T65" fmla="*/ 123 h 588"/>
              <a:gd name="T66" fmla="*/ 756 w 805"/>
              <a:gd name="T67" fmla="*/ 179 h 588"/>
              <a:gd name="T68" fmla="*/ 603 w 805"/>
              <a:gd name="T69" fmla="*/ 202 h 588"/>
              <a:gd name="T70" fmla="*/ 756 w 805"/>
              <a:gd name="T71" fmla="*/ 179 h 588"/>
              <a:gd name="T72" fmla="*/ 603 w 805"/>
              <a:gd name="T73" fmla="*/ 163 h 588"/>
              <a:gd name="T74" fmla="*/ 756 w 805"/>
              <a:gd name="T75" fmla="*/ 14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5" h="588">
                <a:moveTo>
                  <a:pt x="259" y="397"/>
                </a:moveTo>
                <a:cubicBezTo>
                  <a:pt x="249" y="397"/>
                  <a:pt x="241" y="405"/>
                  <a:pt x="241" y="415"/>
                </a:cubicBezTo>
                <a:cubicBezTo>
                  <a:pt x="241" y="425"/>
                  <a:pt x="249" y="434"/>
                  <a:pt x="259" y="434"/>
                </a:cubicBezTo>
                <a:cubicBezTo>
                  <a:pt x="269" y="434"/>
                  <a:pt x="277" y="425"/>
                  <a:pt x="277" y="415"/>
                </a:cubicBezTo>
                <a:cubicBezTo>
                  <a:pt x="277" y="405"/>
                  <a:pt x="269" y="397"/>
                  <a:pt x="259" y="397"/>
                </a:cubicBezTo>
                <a:close/>
                <a:moveTo>
                  <a:pt x="476" y="109"/>
                </a:moveTo>
                <a:lnTo>
                  <a:pt x="37" y="109"/>
                </a:lnTo>
                <a:lnTo>
                  <a:pt x="37" y="376"/>
                </a:lnTo>
                <a:lnTo>
                  <a:pt x="476" y="376"/>
                </a:lnTo>
                <a:lnTo>
                  <a:pt x="476" y="376"/>
                </a:lnTo>
                <a:lnTo>
                  <a:pt x="476" y="109"/>
                </a:lnTo>
                <a:close/>
                <a:moveTo>
                  <a:pt x="288" y="415"/>
                </a:moveTo>
                <a:cubicBezTo>
                  <a:pt x="288" y="399"/>
                  <a:pt x="275" y="386"/>
                  <a:pt x="259" y="386"/>
                </a:cubicBezTo>
                <a:cubicBezTo>
                  <a:pt x="242" y="386"/>
                  <a:pt x="229" y="399"/>
                  <a:pt x="229" y="415"/>
                </a:cubicBezTo>
                <a:cubicBezTo>
                  <a:pt x="229" y="432"/>
                  <a:pt x="242" y="445"/>
                  <a:pt x="259" y="445"/>
                </a:cubicBezTo>
                <a:cubicBezTo>
                  <a:pt x="275" y="445"/>
                  <a:pt x="288" y="432"/>
                  <a:pt x="288" y="415"/>
                </a:cubicBezTo>
                <a:close/>
                <a:moveTo>
                  <a:pt x="513" y="107"/>
                </a:moveTo>
                <a:lnTo>
                  <a:pt x="513" y="423"/>
                </a:lnTo>
                <a:cubicBezTo>
                  <a:pt x="513" y="442"/>
                  <a:pt x="498" y="458"/>
                  <a:pt x="479" y="458"/>
                </a:cubicBezTo>
                <a:lnTo>
                  <a:pt x="308" y="458"/>
                </a:lnTo>
                <a:cubicBezTo>
                  <a:pt x="308" y="458"/>
                  <a:pt x="298" y="527"/>
                  <a:pt x="360" y="527"/>
                </a:cubicBezTo>
                <a:lnTo>
                  <a:pt x="360" y="561"/>
                </a:lnTo>
                <a:lnTo>
                  <a:pt x="308" y="561"/>
                </a:lnTo>
                <a:lnTo>
                  <a:pt x="205" y="561"/>
                </a:lnTo>
                <a:lnTo>
                  <a:pt x="153" y="561"/>
                </a:lnTo>
                <a:lnTo>
                  <a:pt x="153" y="527"/>
                </a:lnTo>
                <a:cubicBezTo>
                  <a:pt x="212" y="527"/>
                  <a:pt x="205" y="458"/>
                  <a:pt x="205" y="458"/>
                </a:cubicBezTo>
                <a:lnTo>
                  <a:pt x="34" y="458"/>
                </a:lnTo>
                <a:cubicBezTo>
                  <a:pt x="15" y="458"/>
                  <a:pt x="0" y="442"/>
                  <a:pt x="0" y="423"/>
                </a:cubicBezTo>
                <a:lnTo>
                  <a:pt x="0" y="107"/>
                </a:lnTo>
                <a:cubicBezTo>
                  <a:pt x="0" y="88"/>
                  <a:pt x="15" y="73"/>
                  <a:pt x="34" y="73"/>
                </a:cubicBezTo>
                <a:lnTo>
                  <a:pt x="479" y="73"/>
                </a:lnTo>
                <a:cubicBezTo>
                  <a:pt x="498" y="73"/>
                  <a:pt x="513" y="88"/>
                  <a:pt x="513" y="107"/>
                </a:cubicBezTo>
                <a:close/>
                <a:moveTo>
                  <a:pt x="714" y="393"/>
                </a:moveTo>
                <a:cubicBezTo>
                  <a:pt x="714" y="376"/>
                  <a:pt x="699" y="362"/>
                  <a:pt x="682" y="362"/>
                </a:cubicBezTo>
                <a:cubicBezTo>
                  <a:pt x="665" y="362"/>
                  <a:pt x="651" y="376"/>
                  <a:pt x="651" y="393"/>
                </a:cubicBezTo>
                <a:cubicBezTo>
                  <a:pt x="651" y="411"/>
                  <a:pt x="665" y="425"/>
                  <a:pt x="682" y="425"/>
                </a:cubicBezTo>
                <a:cubicBezTo>
                  <a:pt x="699" y="425"/>
                  <a:pt x="714" y="411"/>
                  <a:pt x="714" y="393"/>
                </a:cubicBezTo>
                <a:close/>
                <a:moveTo>
                  <a:pt x="731" y="393"/>
                </a:moveTo>
                <a:cubicBezTo>
                  <a:pt x="731" y="421"/>
                  <a:pt x="709" y="442"/>
                  <a:pt x="682" y="442"/>
                </a:cubicBezTo>
                <a:cubicBezTo>
                  <a:pt x="655" y="442"/>
                  <a:pt x="633" y="421"/>
                  <a:pt x="633" y="393"/>
                </a:cubicBezTo>
                <a:cubicBezTo>
                  <a:pt x="633" y="366"/>
                  <a:pt x="655" y="344"/>
                  <a:pt x="682" y="344"/>
                </a:cubicBezTo>
                <a:cubicBezTo>
                  <a:pt x="709" y="344"/>
                  <a:pt x="731" y="366"/>
                  <a:pt x="731" y="393"/>
                </a:cubicBezTo>
                <a:close/>
                <a:moveTo>
                  <a:pt x="756" y="218"/>
                </a:moveTo>
                <a:lnTo>
                  <a:pt x="603" y="218"/>
                </a:lnTo>
                <a:lnTo>
                  <a:pt x="603" y="241"/>
                </a:lnTo>
                <a:lnTo>
                  <a:pt x="756" y="241"/>
                </a:lnTo>
                <a:lnTo>
                  <a:pt x="756" y="218"/>
                </a:lnTo>
                <a:close/>
                <a:moveTo>
                  <a:pt x="774" y="31"/>
                </a:moveTo>
                <a:lnTo>
                  <a:pt x="585" y="31"/>
                </a:lnTo>
                <a:lnTo>
                  <a:pt x="585" y="558"/>
                </a:lnTo>
                <a:lnTo>
                  <a:pt x="774" y="558"/>
                </a:lnTo>
                <a:lnTo>
                  <a:pt x="774" y="31"/>
                </a:lnTo>
                <a:close/>
                <a:moveTo>
                  <a:pt x="805" y="16"/>
                </a:moveTo>
                <a:lnTo>
                  <a:pt x="805" y="573"/>
                </a:lnTo>
                <a:cubicBezTo>
                  <a:pt x="805" y="581"/>
                  <a:pt x="798" y="588"/>
                  <a:pt x="790" y="588"/>
                </a:cubicBezTo>
                <a:lnTo>
                  <a:pt x="570" y="588"/>
                </a:lnTo>
                <a:cubicBezTo>
                  <a:pt x="561" y="588"/>
                  <a:pt x="555" y="581"/>
                  <a:pt x="555" y="573"/>
                </a:cubicBezTo>
                <a:lnTo>
                  <a:pt x="555" y="16"/>
                </a:lnTo>
                <a:cubicBezTo>
                  <a:pt x="555" y="7"/>
                  <a:pt x="561" y="0"/>
                  <a:pt x="570" y="0"/>
                </a:cubicBezTo>
                <a:lnTo>
                  <a:pt x="790" y="0"/>
                </a:lnTo>
                <a:cubicBezTo>
                  <a:pt x="798" y="0"/>
                  <a:pt x="805" y="7"/>
                  <a:pt x="805" y="16"/>
                </a:cubicBezTo>
                <a:close/>
                <a:moveTo>
                  <a:pt x="756" y="71"/>
                </a:moveTo>
                <a:lnTo>
                  <a:pt x="603" y="71"/>
                </a:lnTo>
                <a:lnTo>
                  <a:pt x="603" y="123"/>
                </a:lnTo>
                <a:lnTo>
                  <a:pt x="756" y="123"/>
                </a:lnTo>
                <a:lnTo>
                  <a:pt x="756" y="71"/>
                </a:lnTo>
                <a:close/>
                <a:moveTo>
                  <a:pt x="756" y="179"/>
                </a:moveTo>
                <a:lnTo>
                  <a:pt x="603" y="179"/>
                </a:lnTo>
                <a:lnTo>
                  <a:pt x="603" y="202"/>
                </a:lnTo>
                <a:lnTo>
                  <a:pt x="756" y="202"/>
                </a:lnTo>
                <a:lnTo>
                  <a:pt x="756" y="179"/>
                </a:lnTo>
                <a:close/>
                <a:moveTo>
                  <a:pt x="756" y="163"/>
                </a:moveTo>
                <a:lnTo>
                  <a:pt x="603" y="163"/>
                </a:lnTo>
                <a:lnTo>
                  <a:pt x="603" y="140"/>
                </a:lnTo>
                <a:lnTo>
                  <a:pt x="756" y="140"/>
                </a:lnTo>
                <a:lnTo>
                  <a:pt x="756" y="163"/>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4" name="Freeform 136"/>
          <p:cNvSpPr>
            <a:spLocks noEditPoints="1"/>
          </p:cNvSpPr>
          <p:nvPr/>
        </p:nvSpPr>
        <p:spPr bwMode="auto">
          <a:xfrm>
            <a:off x="2660409" y="578677"/>
            <a:ext cx="558499" cy="469647"/>
          </a:xfrm>
          <a:custGeom>
            <a:avLst/>
            <a:gdLst>
              <a:gd name="T0" fmla="*/ 130 w 176"/>
              <a:gd name="T1" fmla="*/ 28 h 148"/>
              <a:gd name="T2" fmla="*/ 130 w 176"/>
              <a:gd name="T3" fmla="*/ 0 h 148"/>
              <a:gd name="T4" fmla="*/ 46 w 176"/>
              <a:gd name="T5" fmla="*/ 0 h 148"/>
              <a:gd name="T6" fmla="*/ 46 w 176"/>
              <a:gd name="T7" fmla="*/ 28 h 148"/>
              <a:gd name="T8" fmla="*/ 60 w 176"/>
              <a:gd name="T9" fmla="*/ 28 h 148"/>
              <a:gd name="T10" fmla="*/ 60 w 176"/>
              <a:gd name="T11" fmla="*/ 14 h 148"/>
              <a:gd name="T12" fmla="*/ 116 w 176"/>
              <a:gd name="T13" fmla="*/ 14 h 148"/>
              <a:gd name="T14" fmla="*/ 116 w 176"/>
              <a:gd name="T15" fmla="*/ 28 h 148"/>
              <a:gd name="T16" fmla="*/ 130 w 176"/>
              <a:gd name="T17" fmla="*/ 28 h 148"/>
              <a:gd name="T18" fmla="*/ 130 w 176"/>
              <a:gd name="T19" fmla="*/ 28 h 148"/>
              <a:gd name="T20" fmla="*/ 0 w 176"/>
              <a:gd name="T21" fmla="*/ 131 h 148"/>
              <a:gd name="T22" fmla="*/ 176 w 176"/>
              <a:gd name="T23" fmla="*/ 131 h 148"/>
              <a:gd name="T24" fmla="*/ 176 w 176"/>
              <a:gd name="T25" fmla="*/ 148 h 148"/>
              <a:gd name="T26" fmla="*/ 0 w 176"/>
              <a:gd name="T27" fmla="*/ 148 h 148"/>
              <a:gd name="T28" fmla="*/ 0 w 176"/>
              <a:gd name="T29" fmla="*/ 131 h 148"/>
              <a:gd name="T30" fmla="*/ 0 w 176"/>
              <a:gd name="T31" fmla="*/ 131 h 148"/>
              <a:gd name="T32" fmla="*/ 0 w 176"/>
              <a:gd name="T33" fmla="*/ 48 h 148"/>
              <a:gd name="T34" fmla="*/ 46 w 176"/>
              <a:gd name="T35" fmla="*/ 48 h 148"/>
              <a:gd name="T36" fmla="*/ 60 w 176"/>
              <a:gd name="T37" fmla="*/ 48 h 148"/>
              <a:gd name="T38" fmla="*/ 116 w 176"/>
              <a:gd name="T39" fmla="*/ 48 h 148"/>
              <a:gd name="T40" fmla="*/ 130 w 176"/>
              <a:gd name="T41" fmla="*/ 48 h 148"/>
              <a:gd name="T42" fmla="*/ 176 w 176"/>
              <a:gd name="T43" fmla="*/ 48 h 148"/>
              <a:gd name="T44" fmla="*/ 176 w 176"/>
              <a:gd name="T45" fmla="*/ 33 h 148"/>
              <a:gd name="T46" fmla="*/ 130 w 176"/>
              <a:gd name="T47" fmla="*/ 33 h 148"/>
              <a:gd name="T48" fmla="*/ 116 w 176"/>
              <a:gd name="T49" fmla="*/ 33 h 148"/>
              <a:gd name="T50" fmla="*/ 60 w 176"/>
              <a:gd name="T51" fmla="*/ 33 h 148"/>
              <a:gd name="T52" fmla="*/ 46 w 176"/>
              <a:gd name="T53" fmla="*/ 33 h 148"/>
              <a:gd name="T54" fmla="*/ 0 w 176"/>
              <a:gd name="T55" fmla="*/ 33 h 148"/>
              <a:gd name="T56" fmla="*/ 0 w 176"/>
              <a:gd name="T57" fmla="*/ 48 h 148"/>
              <a:gd name="T58" fmla="*/ 0 w 176"/>
              <a:gd name="T59" fmla="*/ 48 h 148"/>
              <a:gd name="T60" fmla="*/ 0 w 176"/>
              <a:gd name="T61" fmla="*/ 126 h 148"/>
              <a:gd name="T62" fmla="*/ 176 w 176"/>
              <a:gd name="T63" fmla="*/ 126 h 148"/>
              <a:gd name="T64" fmla="*/ 176 w 176"/>
              <a:gd name="T65" fmla="*/ 53 h 148"/>
              <a:gd name="T66" fmla="*/ 130 w 176"/>
              <a:gd name="T67" fmla="*/ 53 h 148"/>
              <a:gd name="T68" fmla="*/ 46 w 176"/>
              <a:gd name="T69" fmla="*/ 53 h 148"/>
              <a:gd name="T70" fmla="*/ 0 w 176"/>
              <a:gd name="T71" fmla="*/ 53 h 148"/>
              <a:gd name="T72" fmla="*/ 0 w 176"/>
              <a:gd name="T73" fmla="*/ 126 h 148"/>
              <a:gd name="T74" fmla="*/ 0 w 176"/>
              <a:gd name="T75" fmla="*/ 12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48">
                <a:moveTo>
                  <a:pt x="130" y="28"/>
                </a:moveTo>
                <a:lnTo>
                  <a:pt x="130" y="0"/>
                </a:lnTo>
                <a:lnTo>
                  <a:pt x="46" y="0"/>
                </a:lnTo>
                <a:lnTo>
                  <a:pt x="46" y="28"/>
                </a:lnTo>
                <a:lnTo>
                  <a:pt x="60" y="28"/>
                </a:lnTo>
                <a:lnTo>
                  <a:pt x="60" y="14"/>
                </a:lnTo>
                <a:lnTo>
                  <a:pt x="116" y="14"/>
                </a:lnTo>
                <a:lnTo>
                  <a:pt x="116" y="28"/>
                </a:lnTo>
                <a:lnTo>
                  <a:pt x="130" y="28"/>
                </a:lnTo>
                <a:lnTo>
                  <a:pt x="130" y="28"/>
                </a:lnTo>
                <a:close/>
                <a:moveTo>
                  <a:pt x="0" y="131"/>
                </a:moveTo>
                <a:lnTo>
                  <a:pt x="176" y="131"/>
                </a:lnTo>
                <a:lnTo>
                  <a:pt x="176" y="148"/>
                </a:lnTo>
                <a:lnTo>
                  <a:pt x="0" y="148"/>
                </a:lnTo>
                <a:lnTo>
                  <a:pt x="0" y="131"/>
                </a:lnTo>
                <a:lnTo>
                  <a:pt x="0" y="131"/>
                </a:lnTo>
                <a:close/>
                <a:moveTo>
                  <a:pt x="0" y="48"/>
                </a:moveTo>
                <a:lnTo>
                  <a:pt x="46" y="48"/>
                </a:lnTo>
                <a:lnTo>
                  <a:pt x="60" y="48"/>
                </a:lnTo>
                <a:lnTo>
                  <a:pt x="116" y="48"/>
                </a:lnTo>
                <a:lnTo>
                  <a:pt x="130" y="48"/>
                </a:lnTo>
                <a:lnTo>
                  <a:pt x="176" y="48"/>
                </a:lnTo>
                <a:lnTo>
                  <a:pt x="176" y="33"/>
                </a:lnTo>
                <a:lnTo>
                  <a:pt x="130" y="33"/>
                </a:lnTo>
                <a:lnTo>
                  <a:pt x="116" y="33"/>
                </a:lnTo>
                <a:lnTo>
                  <a:pt x="60" y="33"/>
                </a:lnTo>
                <a:lnTo>
                  <a:pt x="46" y="33"/>
                </a:lnTo>
                <a:lnTo>
                  <a:pt x="0" y="33"/>
                </a:lnTo>
                <a:lnTo>
                  <a:pt x="0" y="48"/>
                </a:lnTo>
                <a:lnTo>
                  <a:pt x="0" y="48"/>
                </a:lnTo>
                <a:close/>
                <a:moveTo>
                  <a:pt x="0" y="126"/>
                </a:moveTo>
                <a:lnTo>
                  <a:pt x="176" y="126"/>
                </a:lnTo>
                <a:lnTo>
                  <a:pt x="176" y="53"/>
                </a:lnTo>
                <a:lnTo>
                  <a:pt x="130" y="53"/>
                </a:lnTo>
                <a:lnTo>
                  <a:pt x="46" y="53"/>
                </a:lnTo>
                <a:lnTo>
                  <a:pt x="0" y="53"/>
                </a:lnTo>
                <a:lnTo>
                  <a:pt x="0" y="126"/>
                </a:lnTo>
                <a:lnTo>
                  <a:pt x="0" y="126"/>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 name="TextBox 12"/>
          <p:cNvSpPr txBox="1"/>
          <p:nvPr/>
        </p:nvSpPr>
        <p:spPr>
          <a:xfrm>
            <a:off x="4798061" y="2960570"/>
            <a:ext cx="2595880" cy="485140"/>
          </a:xfrm>
          <a:prstGeom prst="rect">
            <a:avLst/>
          </a:prstGeom>
          <a:solidFill>
            <a:schemeClr val="bg1"/>
          </a:solid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可用性需求</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705499" y="1760958"/>
            <a:ext cx="2934549" cy="3805177"/>
            <a:chOff x="3529124" y="1320718"/>
            <a:chExt cx="2200912" cy="2853883"/>
          </a:xfrm>
        </p:grpSpPr>
        <p:grpSp>
          <p:nvGrpSpPr>
            <p:cNvPr id="8" name="Group 1"/>
            <p:cNvGrpSpPr/>
            <p:nvPr/>
          </p:nvGrpSpPr>
          <p:grpSpPr>
            <a:xfrm rot="20615408">
              <a:off x="3529124" y="1320718"/>
              <a:ext cx="2200912" cy="2853883"/>
              <a:chOff x="4722996" y="2167445"/>
              <a:chExt cx="2934549" cy="3805177"/>
            </a:xfrm>
          </p:grpSpPr>
          <p:sp>
            <p:nvSpPr>
              <p:cNvPr id="11" name="Freeform: Shape 3"/>
              <p:cNvSpPr/>
              <p:nvPr/>
            </p:nvSpPr>
            <p:spPr bwMode="gray">
              <a:xfrm flipH="1">
                <a:off x="4722996" y="4779331"/>
                <a:ext cx="2161276" cy="675920"/>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1E5FAE"/>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2" name="Freeform: Shape 4"/>
              <p:cNvSpPr/>
              <p:nvPr/>
            </p:nvSpPr>
            <p:spPr bwMode="gray">
              <a:xfrm rot="18000000" flipH="1">
                <a:off x="5756352" y="4555415"/>
                <a:ext cx="2159883" cy="674531"/>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B0DCEA"/>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3" name="Freeform: Shape 5"/>
              <p:cNvSpPr/>
              <p:nvPr/>
            </p:nvSpPr>
            <p:spPr bwMode="gray">
              <a:xfrm rot="14400000" flipH="1">
                <a:off x="6044237" y="3416364"/>
                <a:ext cx="2159884" cy="674529"/>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1E5FAE"/>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4" name="Freeform: Shape 6"/>
              <p:cNvSpPr/>
              <p:nvPr/>
            </p:nvSpPr>
            <p:spPr bwMode="gray">
              <a:xfrm rot="10800000" flipH="1">
                <a:off x="5496269" y="2651434"/>
                <a:ext cx="2161276" cy="674531"/>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B0DCEA"/>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5" name="Freeform: Shape 7"/>
              <p:cNvSpPr/>
              <p:nvPr/>
            </p:nvSpPr>
            <p:spPr bwMode="gray">
              <a:xfrm rot="7200000" flipH="1">
                <a:off x="4401726" y="2910121"/>
                <a:ext cx="2159884" cy="674531"/>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1E5FAE"/>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6" name="Freeform: Shape 8"/>
              <p:cNvSpPr/>
              <p:nvPr/>
            </p:nvSpPr>
            <p:spPr bwMode="gray">
              <a:xfrm rot="3600000" flipH="1">
                <a:off x="4111056" y="3974068"/>
                <a:ext cx="2161274" cy="675920"/>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B0DCEA"/>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grpSp>
        <p:sp>
          <p:nvSpPr>
            <p:cNvPr id="10" name="Oval 10"/>
            <p:cNvSpPr/>
            <p:nvPr/>
          </p:nvSpPr>
          <p:spPr bwMode="gray">
            <a:xfrm flipH="1">
              <a:off x="3988272" y="2119908"/>
              <a:ext cx="1255499" cy="1255501"/>
            </a:xfrm>
            <a:prstGeom prst="ellipse">
              <a:avLst/>
            </a:prstGeom>
            <a:solidFill>
              <a:srgbClr val="B0DCEA"/>
            </a:solidFill>
            <a:ln w="9525">
              <a:no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normAutofit/>
            </a:bodyPr>
            <a:lstStyle/>
            <a:p>
              <a:pPr algn="ctr"/>
              <a:r>
                <a:rPr lang="zh-CN" altLang="en-US" sz="2135"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可靠性需求</a:t>
              </a:r>
              <a:endParaRPr lang="zh-CN" altLang="en-US" sz="2135" b="1">
                <a:solidFill>
                  <a:schemeClr val="tx1">
                    <a:lumMod val="75000"/>
                    <a:lumOff val="25000"/>
                  </a:schemeClr>
                </a:solidFill>
                <a:latin typeface="华文细黑" panose="02010600040101010101" pitchFamily="2" charset="-122"/>
                <a:ea typeface="华文细黑" panose="02010600040101010101" pitchFamily="2" charset="-122"/>
              </a:endParaRPr>
            </a:p>
          </p:txBody>
        </p:sp>
      </p:grpSp>
      <p:sp>
        <p:nvSpPr>
          <p:cNvPr id="25" name="TextBox 25"/>
          <p:cNvSpPr txBox="1"/>
          <p:nvPr/>
        </p:nvSpPr>
        <p:spPr bwMode="auto">
          <a:xfrm>
            <a:off x="7369810" y="2685415"/>
            <a:ext cx="4118610" cy="2351405"/>
          </a:xfrm>
          <a:prstGeom prst="rect">
            <a:avLst/>
          </a:prstGeom>
          <a:noFill/>
        </p:spPr>
        <p:txBody>
          <a:bodyPr wrap="none" lIns="480000" tIns="62400" rIns="120000" bIns="62400">
            <a:normAutofit/>
          </a:bodyPr>
          <a:lstStyle/>
          <a:p>
            <a:pPr algn="l"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3.联网情况</a:t>
            </a:r>
          </a:p>
          <a:p>
            <a:pPr algn="l"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软件分为本地记录和社区两大部分，</a:t>
            </a:r>
          </a:p>
          <a:p>
            <a:pPr algn="l"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本地记录不需要联网，可以随时使用；</a:t>
            </a:r>
          </a:p>
          <a:p>
            <a:pPr algn="l"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社区部分使用时需要接入网络，</a:t>
            </a:r>
          </a:p>
          <a:p>
            <a:pPr algn="l"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断开网络会导致社区部分无法正常使用。</a:t>
            </a:r>
          </a:p>
        </p:txBody>
      </p:sp>
      <p:grpSp>
        <p:nvGrpSpPr>
          <p:cNvPr id="27" name="组合 26"/>
          <p:cNvGrpSpPr/>
          <p:nvPr/>
        </p:nvGrpSpPr>
        <p:grpSpPr>
          <a:xfrm>
            <a:off x="1750695" y="1965960"/>
            <a:ext cx="3445509" cy="4189095"/>
            <a:chOff x="1312993" y="1474508"/>
            <a:chExt cx="2485883" cy="3141821"/>
          </a:xfrm>
        </p:grpSpPr>
        <p:sp>
          <p:nvSpPr>
            <p:cNvPr id="33" name="TextBox 47"/>
            <p:cNvSpPr txBox="1"/>
            <p:nvPr/>
          </p:nvSpPr>
          <p:spPr bwMode="auto">
            <a:xfrm>
              <a:off x="1313451" y="3375222"/>
              <a:ext cx="2485425" cy="1241107"/>
            </a:xfrm>
            <a:prstGeom prst="rect">
              <a:avLst/>
            </a:prstGeom>
            <a:noFill/>
          </p:spPr>
          <p:txBody>
            <a:bodyPr wrap="none" lIns="120000" tIns="62400" rIns="480000" bIns="62400">
              <a:normAutofit/>
            </a:bodyPr>
            <a:lstStyle/>
            <a:p>
              <a:pPr algn="r"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2.维护时间</a:t>
              </a:r>
            </a:p>
            <a:p>
              <a:pPr algn="r"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每月1号凌晨2点到</a:t>
              </a:r>
            </a:p>
            <a:p>
              <a:pPr algn="r"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凌晨6点会对软件进行维护，</a:t>
              </a:r>
            </a:p>
            <a:p>
              <a:pPr algn="r"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保证用户软件在白天可以正常运行。</a:t>
              </a:r>
            </a:p>
          </p:txBody>
        </p:sp>
        <p:sp>
          <p:nvSpPr>
            <p:cNvPr id="31" name="TextBox 53"/>
            <p:cNvSpPr txBox="1"/>
            <p:nvPr/>
          </p:nvSpPr>
          <p:spPr bwMode="auto">
            <a:xfrm>
              <a:off x="1312993" y="1474508"/>
              <a:ext cx="2269807" cy="810101"/>
            </a:xfrm>
            <a:prstGeom prst="rect">
              <a:avLst/>
            </a:prstGeom>
            <a:noFill/>
          </p:spPr>
          <p:txBody>
            <a:bodyPr wrap="none" lIns="120000" tIns="62400" rIns="480000" bIns="62400">
              <a:normAutofit/>
            </a:bodyPr>
            <a:lstStyle/>
            <a:p>
              <a:pPr algn="r"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1. 正常运行时间</a:t>
              </a:r>
            </a:p>
            <a:p>
              <a:pPr algn="r"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每天凌晨6点到第二天凌晨2点，</a:t>
              </a:r>
            </a:p>
            <a:p>
              <a:pPr algn="r" latinLnBrk="0"/>
              <a:r>
                <a:rPr lang="zh-CN" altLang="en-US" sz="2000" b="1" dirty="0">
                  <a:solidFill>
                    <a:schemeClr val="tx1">
                      <a:lumMod val="75000"/>
                      <a:lumOff val="25000"/>
                    </a:schemeClr>
                  </a:solidFill>
                  <a:latin typeface="华文细黑" panose="02010600040101010101" pitchFamily="2" charset="-122"/>
                  <a:ea typeface="华文细黑" panose="02010600040101010101" pitchFamily="2" charset="-122"/>
                </a:rPr>
                <a:t>保证用户软件正常运行。</a:t>
              </a:r>
            </a:p>
          </p:txBody>
        </p:sp>
      </p:grpSp>
      <p:grpSp>
        <p:nvGrpSpPr>
          <p:cNvPr id="4" name="组合 3"/>
          <p:cNvGrpSpPr/>
          <p:nvPr/>
        </p:nvGrpSpPr>
        <p:grpSpPr>
          <a:xfrm>
            <a:off x="3690620" y="508635"/>
            <a:ext cx="4429125" cy="604520"/>
            <a:chOff x="813" y="547"/>
            <a:chExt cx="6975" cy="952"/>
          </a:xfrm>
        </p:grpSpPr>
        <p:sp>
          <p:nvSpPr>
            <p:cNvPr id="5" name="文本框 4"/>
            <p:cNvSpPr txBox="1"/>
            <p:nvPr/>
          </p:nvSpPr>
          <p:spPr>
            <a:xfrm>
              <a:off x="2309" y="547"/>
              <a:ext cx="5479" cy="919"/>
            </a:xfrm>
            <a:prstGeom prst="rect">
              <a:avLst/>
            </a:prstGeom>
            <a:noFill/>
          </p:spPr>
          <p:txBody>
            <a:bodyPr wrap="square" rtlCol="0">
              <a:spAutoFit/>
            </a:bodyPr>
            <a:lstStyle/>
            <a:p>
              <a:pPr algn="ctr"/>
              <a:endParaRPr lang="zh-CN" altLang="en-US" sz="3200" b="1" dirty="0">
                <a:solidFill>
                  <a:schemeClr val="bg2">
                    <a:lumMod val="25000"/>
                  </a:schemeClr>
                </a:solidFill>
                <a:latin typeface="华文细黑" panose="02010600040101010101" pitchFamily="2" charset="-122"/>
                <a:ea typeface="华文细黑" panose="02010600040101010101" pitchFamily="2" charset="-122"/>
              </a:endParaRPr>
            </a:p>
          </p:txBody>
        </p:sp>
        <p:sp>
          <p:nvSpPr>
            <p:cNvPr id="17" name="椭圆 16"/>
            <p:cNvSpPr>
              <a:spLocks noChangeAspect="1"/>
            </p:cNvSpPr>
            <p:nvPr/>
          </p:nvSpPr>
          <p:spPr>
            <a:xfrm>
              <a:off x="1459" y="547"/>
              <a:ext cx="952" cy="952"/>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a:spLocks noChangeAspect="1"/>
            </p:cNvSpPr>
            <p:nvPr/>
          </p:nvSpPr>
          <p:spPr>
            <a:xfrm>
              <a:off x="813" y="547"/>
              <a:ext cx="952" cy="952"/>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TextBox 12"/>
          <p:cNvSpPr txBox="1"/>
          <p:nvPr/>
        </p:nvSpPr>
        <p:spPr>
          <a:xfrm>
            <a:off x="4939666" y="568525"/>
            <a:ext cx="2595880" cy="485140"/>
          </a:xfrm>
          <a:prstGeom prst="rect">
            <a:avLst/>
          </a:prstGeom>
          <a:solidFill>
            <a:schemeClr val="bg1"/>
          </a:solid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可靠性需求</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6</a:t>
            </a:r>
          </a:p>
        </p:txBody>
      </p:sp>
      <p:sp>
        <p:nvSpPr>
          <p:cNvPr id="7" name="文本框 6"/>
          <p:cNvSpPr txBox="1"/>
          <p:nvPr/>
        </p:nvSpPr>
        <p:spPr>
          <a:xfrm>
            <a:off x="4404362" y="4340198"/>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输入输出需求</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登录注册模块</a:t>
            </a:r>
          </a:p>
        </p:txBody>
      </p:sp>
      <p:graphicFrame>
        <p:nvGraphicFramePr>
          <p:cNvPr id="4" name="表格 3"/>
          <p:cNvGraphicFramePr/>
          <p:nvPr>
            <p:custDataLst>
              <p:tags r:id="rId1"/>
            </p:custDataLst>
            <p:extLst>
              <p:ext uri="{D42A27DB-BD31-4B8C-83A1-F6EECF244321}">
                <p14:modId xmlns:p14="http://schemas.microsoft.com/office/powerpoint/2010/main" val="4076996033"/>
              </p:ext>
            </p:extLst>
          </p:nvPr>
        </p:nvGraphicFramePr>
        <p:xfrm>
          <a:off x="1250315" y="1508125"/>
          <a:ext cx="9857740" cy="4940300"/>
        </p:xfrm>
        <a:graphic>
          <a:graphicData uri="http://schemas.openxmlformats.org/drawingml/2006/table">
            <a:tbl>
              <a:tblPr firstRow="1" bandRow="1">
                <a:tableStyleId>{5940675A-B579-460E-94D1-54222C63F5DA}</a:tableStyleId>
              </a:tblPr>
              <a:tblGrid>
                <a:gridCol w="1583690">
                  <a:extLst>
                    <a:ext uri="{9D8B030D-6E8A-4147-A177-3AD203B41FA5}">
                      <a16:colId xmlns:a16="http://schemas.microsoft.com/office/drawing/2014/main" val="20000"/>
                    </a:ext>
                  </a:extLst>
                </a:gridCol>
                <a:gridCol w="1459865">
                  <a:extLst>
                    <a:ext uri="{9D8B030D-6E8A-4147-A177-3AD203B41FA5}">
                      <a16:colId xmlns:a16="http://schemas.microsoft.com/office/drawing/2014/main" val="20001"/>
                    </a:ext>
                  </a:extLst>
                </a:gridCol>
                <a:gridCol w="1459230">
                  <a:extLst>
                    <a:ext uri="{9D8B030D-6E8A-4147-A177-3AD203B41FA5}">
                      <a16:colId xmlns:a16="http://schemas.microsoft.com/office/drawing/2014/main" val="20002"/>
                    </a:ext>
                  </a:extLst>
                </a:gridCol>
                <a:gridCol w="1502410">
                  <a:extLst>
                    <a:ext uri="{9D8B030D-6E8A-4147-A177-3AD203B41FA5}">
                      <a16:colId xmlns:a16="http://schemas.microsoft.com/office/drawing/2014/main" val="20003"/>
                    </a:ext>
                  </a:extLst>
                </a:gridCol>
                <a:gridCol w="3852545">
                  <a:extLst>
                    <a:ext uri="{9D8B030D-6E8A-4147-A177-3AD203B41FA5}">
                      <a16:colId xmlns:a16="http://schemas.microsoft.com/office/drawing/2014/main" val="20004"/>
                    </a:ext>
                  </a:extLst>
                </a:gridCol>
              </a:tblGrid>
              <a:tr h="500380">
                <a:tc>
                  <a:txBody>
                    <a:bodyPr/>
                    <a:lstStyle/>
                    <a:p>
                      <a:pPr indent="0" algn="ctr">
                        <a:buNone/>
                      </a:pPr>
                      <a:r>
                        <a:rPr lang="en-US" sz="2400" b="1" dirty="0" err="1">
                          <a:solidFill>
                            <a:srgbClr val="FFFFFF"/>
                          </a:solidFill>
                          <a:latin typeface="宋体" panose="02010600030101010101" pitchFamily="2" charset="-122"/>
                          <a:ea typeface="宋体" panose="02010600030101010101" pitchFamily="2" charset="-122"/>
                          <a:cs typeface="宋体" panose="02010600030101010101" pitchFamily="2" charset="-122"/>
                        </a:rPr>
                        <a:t>输入名称</a:t>
                      </a:r>
                      <a:endParaRPr lang="en-US" altLang="en-US" sz="2400" b="1" dirty="0">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4472C4"/>
                      </a:solidFill>
                      <a:prstDash val="solid"/>
                      <a:headEnd type="none" w="med" len="med"/>
                      <a:tailEnd type="none" w="med" len="med"/>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媒介体</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数据类型</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数值范围</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dirty="0" err="1">
                          <a:solidFill>
                            <a:srgbClr val="FFFFFF"/>
                          </a:solidFill>
                          <a:latin typeface="宋体" panose="02010600030101010101" pitchFamily="2" charset="-122"/>
                          <a:ea typeface="宋体" panose="02010600030101010101" pitchFamily="2" charset="-122"/>
                          <a:cs typeface="宋体" panose="02010600030101010101" pitchFamily="2" charset="-122"/>
                        </a:rPr>
                        <a:t>备注</a:t>
                      </a:r>
                      <a:endParaRPr lang="en-US" altLang="en-US" sz="2400" b="1" dirty="0">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w="12700" cap="flat" cmpd="sng">
                      <a:solidFill>
                        <a:srgbClr val="4472C4"/>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extLst>
                  <a:ext uri="{0D108BD9-81ED-4DB2-BD59-A6C34878D82A}">
                    <a16:rowId xmlns:a16="http://schemas.microsoft.com/office/drawing/2014/main" val="10000"/>
                  </a:ext>
                </a:extLst>
              </a:tr>
              <a:tr h="110236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用户名</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dirty="0" err="1">
                          <a:latin typeface="宋体" panose="02010600030101010101" pitchFamily="2" charset="-122"/>
                          <a:ea typeface="宋体" panose="02010600030101010101" pitchFamily="2" charset="-122"/>
                          <a:cs typeface="宋体" panose="02010600030101010101" pitchFamily="2" charset="-122"/>
                        </a:rPr>
                        <a:t>输入法</a:t>
                      </a:r>
                      <a:endParaRPr lang="en-US" altLang="en-US" sz="24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5-</a:t>
                      </a:r>
                      <a:r>
                        <a:rPr lang="en-US" sz="2400" b="0">
                          <a:latin typeface="Times New Roman" panose="02020603050405020304" charset="0"/>
                          <a:cs typeface="Times New Roman" panose="02020603050405020304" charset="0"/>
                        </a:rPr>
                        <a:t>20</a:t>
                      </a:r>
                      <a:r>
                        <a:rPr lang="en-US" sz="2400" b="0">
                          <a:latin typeface="宋体" panose="02010600030101010101" pitchFamily="2" charset="-122"/>
                          <a:ea typeface="宋体" panose="02010600030101010101" pitchFamily="2" charset="-122"/>
                          <a:cs typeface="宋体" panose="02010600030101010101" pitchFamily="2" charset="-122"/>
                        </a:rPr>
                        <a:t>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仅限数字、大写英文字母、小写英文字母、下划线，如：_TrueOrFalse</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extLst>
                  <a:ext uri="{0D108BD9-81ED-4DB2-BD59-A6C34878D82A}">
                    <a16:rowId xmlns:a16="http://schemas.microsoft.com/office/drawing/2014/main" val="10001"/>
                  </a:ext>
                </a:extLst>
              </a:tr>
              <a:tr h="110236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密码</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6-</a:t>
                      </a:r>
                      <a:r>
                        <a:rPr lang="en-US" sz="2400" b="0">
                          <a:latin typeface="Times New Roman" panose="02020603050405020304" charset="0"/>
                          <a:cs typeface="Times New Roman" panose="02020603050405020304" charset="0"/>
                        </a:rPr>
                        <a:t>20</a:t>
                      </a:r>
                      <a:r>
                        <a:rPr lang="en-US" sz="2400" b="0">
                          <a:latin typeface="宋体" panose="02010600030101010101" pitchFamily="2" charset="-122"/>
                          <a:ea typeface="宋体" panose="02010600030101010101" pitchFamily="2" charset="-122"/>
                          <a:cs typeface="宋体" panose="02010600030101010101" pitchFamily="2" charset="-122"/>
                        </a:rPr>
                        <a:t>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仅限数字、大写英文字母、小写英文字母，如：Set123456</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50038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联系电话</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8-40字节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仅限数字，如123456789</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extLst>
                  <a:ext uri="{0D108BD9-81ED-4DB2-BD59-A6C34878D82A}">
                    <a16:rowId xmlns:a16="http://schemas.microsoft.com/office/drawing/2014/main" val="10003"/>
                  </a:ext>
                </a:extLst>
              </a:tr>
              <a:tr h="73533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性别</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下拉菜单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Boolean</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 </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系统预设，可供用户选择自己的性别</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99949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邮箱</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7-40字节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buNone/>
                      </a:pPr>
                      <a:r>
                        <a:rPr lang="en-US" sz="2400" b="0" dirty="0">
                          <a:latin typeface="宋体" panose="02010600030101010101" pitchFamily="2" charset="-122"/>
                          <a:ea typeface="宋体" panose="02010600030101010101" pitchFamily="2" charset="-122"/>
                          <a:cs typeface="宋体" panose="02010600030101010101" pitchFamily="2" charset="-122"/>
                        </a:rPr>
                        <a:t>符合邮箱的格式，如</a:t>
                      </a:r>
                      <a:r>
                        <a:rPr lang="en-US" sz="2400" b="0" dirty="0">
                          <a:latin typeface="Times New Roman" panose="02020603050405020304" charset="0"/>
                          <a:cs typeface="Times New Roman" panose="02020603050405020304" charset="0"/>
                        </a:rPr>
                        <a:t>318888@stu.zucc.edu.cn</a:t>
                      </a:r>
                      <a:endParaRPr lang="en-US" altLang="en-US" sz="24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用户功能模块</a:t>
            </a:r>
          </a:p>
        </p:txBody>
      </p:sp>
      <p:graphicFrame>
        <p:nvGraphicFramePr>
          <p:cNvPr id="2" name="表格 1"/>
          <p:cNvGraphicFramePr/>
          <p:nvPr>
            <p:custDataLst>
              <p:tags r:id="rId1"/>
            </p:custDataLst>
            <p:extLst>
              <p:ext uri="{D42A27DB-BD31-4B8C-83A1-F6EECF244321}">
                <p14:modId xmlns:p14="http://schemas.microsoft.com/office/powerpoint/2010/main" val="499126195"/>
              </p:ext>
            </p:extLst>
          </p:nvPr>
        </p:nvGraphicFramePr>
        <p:xfrm>
          <a:off x="1347470" y="1705610"/>
          <a:ext cx="9735820" cy="3793490"/>
        </p:xfrm>
        <a:graphic>
          <a:graphicData uri="http://schemas.openxmlformats.org/drawingml/2006/table">
            <a:tbl>
              <a:tblPr firstRow="1" bandRow="1">
                <a:tableStyleId>{5940675A-B579-460E-94D1-54222C63F5DA}</a:tableStyleId>
              </a:tblPr>
              <a:tblGrid>
                <a:gridCol w="1564005">
                  <a:extLst>
                    <a:ext uri="{9D8B030D-6E8A-4147-A177-3AD203B41FA5}">
                      <a16:colId xmlns:a16="http://schemas.microsoft.com/office/drawing/2014/main" val="20000"/>
                    </a:ext>
                  </a:extLst>
                </a:gridCol>
                <a:gridCol w="1442085">
                  <a:extLst>
                    <a:ext uri="{9D8B030D-6E8A-4147-A177-3AD203B41FA5}">
                      <a16:colId xmlns:a16="http://schemas.microsoft.com/office/drawing/2014/main" val="20001"/>
                    </a:ext>
                  </a:extLst>
                </a:gridCol>
                <a:gridCol w="1440815">
                  <a:extLst>
                    <a:ext uri="{9D8B030D-6E8A-4147-A177-3AD203B41FA5}">
                      <a16:colId xmlns:a16="http://schemas.microsoft.com/office/drawing/2014/main" val="20002"/>
                    </a:ext>
                  </a:extLst>
                </a:gridCol>
                <a:gridCol w="1483360">
                  <a:extLst>
                    <a:ext uri="{9D8B030D-6E8A-4147-A177-3AD203B41FA5}">
                      <a16:colId xmlns:a16="http://schemas.microsoft.com/office/drawing/2014/main" val="20003"/>
                    </a:ext>
                  </a:extLst>
                </a:gridCol>
                <a:gridCol w="3805555">
                  <a:extLst>
                    <a:ext uri="{9D8B030D-6E8A-4147-A177-3AD203B41FA5}">
                      <a16:colId xmlns:a16="http://schemas.microsoft.com/office/drawing/2014/main" val="20004"/>
                    </a:ext>
                  </a:extLst>
                </a:gridCol>
              </a:tblGrid>
              <a:tr h="474345">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输入名称</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4472C4"/>
                      </a:solidFill>
                      <a:prstDash val="solid"/>
                      <a:headEnd type="none" w="med" len="med"/>
                      <a:tailEnd type="none" w="med" len="med"/>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媒介体</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数据类型</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数值范围</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dirty="0" err="1">
                          <a:solidFill>
                            <a:srgbClr val="FFFFFF"/>
                          </a:solidFill>
                          <a:latin typeface="宋体" panose="02010600030101010101" pitchFamily="2" charset="-122"/>
                          <a:ea typeface="宋体" panose="02010600030101010101" pitchFamily="2" charset="-122"/>
                          <a:cs typeface="宋体" panose="02010600030101010101" pitchFamily="2" charset="-122"/>
                        </a:rPr>
                        <a:t>备注</a:t>
                      </a:r>
                      <a:endParaRPr lang="en-US" altLang="en-US" sz="2400" b="1" dirty="0">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w="12700" cap="flat" cmpd="sng">
                      <a:solidFill>
                        <a:srgbClr val="4472C4"/>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extLst>
                  <a:ext uri="{0D108BD9-81ED-4DB2-BD59-A6C34878D82A}">
                    <a16:rowId xmlns:a16="http://schemas.microsoft.com/office/drawing/2014/main" val="10000"/>
                  </a:ext>
                </a:extLst>
              </a:tr>
              <a:tr h="474345">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记录标题</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2-40字节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如：今天好开心</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extLst>
                  <a:ext uri="{0D108BD9-81ED-4DB2-BD59-A6C34878D82A}">
                    <a16:rowId xmlns:a16="http://schemas.microsoft.com/office/drawing/2014/main" val="10001"/>
                  </a:ext>
                </a:extLst>
              </a:tr>
              <a:tr h="284480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记录详细描述</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6-500字节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400" b="0" dirty="0">
                          <a:latin typeface="宋体" panose="02010600030101010101" pitchFamily="2" charset="-122"/>
                          <a:ea typeface="宋体" panose="02010600030101010101" pitchFamily="2" charset="-122"/>
                          <a:cs typeface="宋体" panose="02010600030101010101" pitchFamily="2" charset="-122"/>
                        </a:rPr>
                        <a:t>如：年轻人不讲武德，来骗，来偷袭我这个69岁的老同志，我大E了啊，没有闪。传统功夫讲究的是点到为止，点到为止他就输了，如果我这一拳发力，一拳就把他鼻子打骨折了。</a:t>
                      </a:r>
                      <a:endParaRPr lang="en-US" altLang="en-US" sz="24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7</a:t>
            </a:r>
          </a:p>
        </p:txBody>
      </p:sp>
      <p:sp>
        <p:nvSpPr>
          <p:cNvPr id="7" name="文本框 6"/>
          <p:cNvSpPr txBox="1"/>
          <p:nvPr/>
        </p:nvSpPr>
        <p:spPr>
          <a:xfrm>
            <a:off x="4404362" y="4340198"/>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数据管理需求</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数据字典</a:t>
            </a:r>
          </a:p>
        </p:txBody>
      </p:sp>
      <p:pic>
        <p:nvPicPr>
          <p:cNvPr id="4" name="图片 3"/>
          <p:cNvPicPr>
            <a:picLocks noChangeAspect="1"/>
          </p:cNvPicPr>
          <p:nvPr/>
        </p:nvPicPr>
        <p:blipFill>
          <a:blip r:embed="rId4"/>
          <a:stretch>
            <a:fillRect/>
          </a:stretch>
        </p:blipFill>
        <p:spPr>
          <a:xfrm>
            <a:off x="81280" y="1674177"/>
            <a:ext cx="6198235" cy="2817495"/>
          </a:xfrm>
          <a:prstGeom prst="rect">
            <a:avLst/>
          </a:prstGeom>
        </p:spPr>
      </p:pic>
      <p:pic>
        <p:nvPicPr>
          <p:cNvPr id="7" name="图片 6"/>
          <p:cNvPicPr>
            <a:picLocks noChangeAspect="1"/>
          </p:cNvPicPr>
          <p:nvPr/>
        </p:nvPicPr>
        <p:blipFill>
          <a:blip r:embed="rId5"/>
          <a:stretch>
            <a:fillRect/>
          </a:stretch>
        </p:blipFill>
        <p:spPr>
          <a:xfrm>
            <a:off x="6444932" y="1176654"/>
            <a:ext cx="5683885" cy="1906270"/>
          </a:xfrm>
          <a:prstGeom prst="rect">
            <a:avLst/>
          </a:prstGeom>
        </p:spPr>
      </p:pic>
      <p:pic>
        <p:nvPicPr>
          <p:cNvPr id="9" name="图片 8"/>
          <p:cNvPicPr>
            <a:picLocks noChangeAspect="1"/>
          </p:cNvPicPr>
          <p:nvPr/>
        </p:nvPicPr>
        <p:blipFill>
          <a:blip r:embed="rId6"/>
          <a:stretch>
            <a:fillRect/>
          </a:stretch>
        </p:blipFill>
        <p:spPr>
          <a:xfrm>
            <a:off x="6463030" y="3535679"/>
            <a:ext cx="5647690" cy="19119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数据字典</a:t>
            </a:r>
          </a:p>
        </p:txBody>
      </p:sp>
      <p:pic>
        <p:nvPicPr>
          <p:cNvPr id="2" name="图片 1"/>
          <p:cNvPicPr>
            <a:picLocks noChangeAspect="1"/>
          </p:cNvPicPr>
          <p:nvPr/>
        </p:nvPicPr>
        <p:blipFill>
          <a:blip r:embed="rId4"/>
          <a:stretch>
            <a:fillRect/>
          </a:stretch>
        </p:blipFill>
        <p:spPr>
          <a:xfrm>
            <a:off x="270510" y="1429067"/>
            <a:ext cx="5825490" cy="1923415"/>
          </a:xfrm>
          <a:prstGeom prst="rect">
            <a:avLst/>
          </a:prstGeom>
        </p:spPr>
      </p:pic>
      <p:pic>
        <p:nvPicPr>
          <p:cNvPr id="12" name="图片 11"/>
          <p:cNvPicPr>
            <a:picLocks noChangeAspect="1"/>
          </p:cNvPicPr>
          <p:nvPr/>
        </p:nvPicPr>
        <p:blipFill>
          <a:blip r:embed="rId5"/>
          <a:stretch>
            <a:fillRect/>
          </a:stretch>
        </p:blipFill>
        <p:spPr>
          <a:xfrm>
            <a:off x="6419850" y="1183005"/>
            <a:ext cx="5667375" cy="2415540"/>
          </a:xfrm>
          <a:prstGeom prst="rect">
            <a:avLst/>
          </a:prstGeom>
        </p:spPr>
      </p:pic>
      <p:pic>
        <p:nvPicPr>
          <p:cNvPr id="4" name="图片 3">
            <a:extLst>
              <a:ext uri="{FF2B5EF4-FFF2-40B4-BE49-F238E27FC236}">
                <a16:creationId xmlns:a16="http://schemas.microsoft.com/office/drawing/2014/main" id="{E300C29B-4D45-44BC-905F-B3B19222B658}"/>
              </a:ext>
            </a:extLst>
          </p:cNvPr>
          <p:cNvPicPr>
            <a:picLocks noChangeAspect="1"/>
          </p:cNvPicPr>
          <p:nvPr/>
        </p:nvPicPr>
        <p:blipFill>
          <a:blip r:embed="rId6"/>
          <a:stretch>
            <a:fillRect/>
          </a:stretch>
        </p:blipFill>
        <p:spPr>
          <a:xfrm>
            <a:off x="6419850" y="4077336"/>
            <a:ext cx="5671591" cy="2124547"/>
          </a:xfrm>
          <a:prstGeom prst="rect">
            <a:avLst/>
          </a:prstGeom>
        </p:spPr>
      </p:pic>
      <p:pic>
        <p:nvPicPr>
          <p:cNvPr id="7" name="图片 6">
            <a:extLst>
              <a:ext uri="{FF2B5EF4-FFF2-40B4-BE49-F238E27FC236}">
                <a16:creationId xmlns:a16="http://schemas.microsoft.com/office/drawing/2014/main" id="{4EA2408C-FA8D-4A41-B8D1-27E64A68187D}"/>
              </a:ext>
            </a:extLst>
          </p:cNvPr>
          <p:cNvPicPr>
            <a:picLocks noChangeAspect="1"/>
          </p:cNvPicPr>
          <p:nvPr/>
        </p:nvPicPr>
        <p:blipFill>
          <a:blip r:embed="rId7"/>
          <a:stretch>
            <a:fillRect/>
          </a:stretch>
        </p:blipFill>
        <p:spPr>
          <a:xfrm>
            <a:off x="336550" y="4192824"/>
            <a:ext cx="5693410" cy="189357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数据字典</a:t>
            </a:r>
          </a:p>
        </p:txBody>
      </p:sp>
      <p:pic>
        <p:nvPicPr>
          <p:cNvPr id="2" name="图片 1"/>
          <p:cNvPicPr>
            <a:picLocks noChangeAspect="1"/>
          </p:cNvPicPr>
          <p:nvPr/>
        </p:nvPicPr>
        <p:blipFill>
          <a:blip r:embed="rId4"/>
          <a:stretch>
            <a:fillRect/>
          </a:stretch>
        </p:blipFill>
        <p:spPr>
          <a:xfrm>
            <a:off x="222885" y="1003935"/>
            <a:ext cx="6018530" cy="2058670"/>
          </a:xfrm>
          <a:prstGeom prst="rect">
            <a:avLst/>
          </a:prstGeom>
        </p:spPr>
      </p:pic>
      <p:pic>
        <p:nvPicPr>
          <p:cNvPr id="10" name="图片 9"/>
          <p:cNvPicPr>
            <a:picLocks noChangeAspect="1"/>
          </p:cNvPicPr>
          <p:nvPr/>
        </p:nvPicPr>
        <p:blipFill>
          <a:blip r:embed="rId5"/>
          <a:stretch>
            <a:fillRect/>
          </a:stretch>
        </p:blipFill>
        <p:spPr>
          <a:xfrm>
            <a:off x="6383655" y="1036955"/>
            <a:ext cx="5525770" cy="2052320"/>
          </a:xfrm>
          <a:prstGeom prst="rect">
            <a:avLst/>
          </a:prstGeom>
        </p:spPr>
      </p:pic>
      <p:pic>
        <p:nvPicPr>
          <p:cNvPr id="11" name="图片 10"/>
          <p:cNvPicPr>
            <a:picLocks noChangeAspect="1"/>
          </p:cNvPicPr>
          <p:nvPr/>
        </p:nvPicPr>
        <p:blipFill>
          <a:blip r:embed="rId6"/>
          <a:stretch>
            <a:fillRect/>
          </a:stretch>
        </p:blipFill>
        <p:spPr>
          <a:xfrm>
            <a:off x="358140" y="3766820"/>
            <a:ext cx="5817235" cy="1932305"/>
          </a:xfrm>
          <a:prstGeom prst="rect">
            <a:avLst/>
          </a:prstGeom>
        </p:spPr>
      </p:pic>
      <p:pic>
        <p:nvPicPr>
          <p:cNvPr id="12" name="图片 11"/>
          <p:cNvPicPr>
            <a:picLocks noChangeAspect="1"/>
          </p:cNvPicPr>
          <p:nvPr/>
        </p:nvPicPr>
        <p:blipFill>
          <a:blip r:embed="rId7"/>
          <a:stretch>
            <a:fillRect/>
          </a:stretch>
        </p:blipFill>
        <p:spPr>
          <a:xfrm>
            <a:off x="6240780" y="3705860"/>
            <a:ext cx="5671185" cy="21494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pic>
        <p:nvPicPr>
          <p:cNvPr id="2" name="图片 1"/>
          <p:cNvPicPr>
            <a:picLocks noChangeAspect="1"/>
          </p:cNvPicPr>
          <p:nvPr/>
        </p:nvPicPr>
        <p:blipFill>
          <a:blip r:embed="rId4"/>
          <a:stretch>
            <a:fillRect/>
          </a:stretch>
        </p:blipFill>
        <p:spPr>
          <a:xfrm>
            <a:off x="927735" y="159385"/>
            <a:ext cx="10455910" cy="6538595"/>
          </a:xfrm>
          <a:prstGeom prst="rect">
            <a:avLst/>
          </a:prstGeom>
          <a:noFill/>
          <a:ln w="9525">
            <a:noFill/>
          </a:ln>
        </p:spPr>
      </p:pic>
      <p:sp>
        <p:nvSpPr>
          <p:cNvPr id="3" name="TextBox 12"/>
          <p:cNvSpPr txBox="1"/>
          <p:nvPr/>
        </p:nvSpPr>
        <p:spPr>
          <a:xfrm>
            <a:off x="1598931" y="588845"/>
            <a:ext cx="1244600" cy="485140"/>
          </a:xfrm>
          <a:prstGeom prst="rect">
            <a:avLst/>
          </a:prstGeom>
          <a:noFill/>
        </p:spPr>
        <p:txBody>
          <a:bodyPr wrap="none" rtlCol="0">
            <a:spAutoFit/>
          </a:bodyPr>
          <a:lstStyle/>
          <a:p>
            <a:pPr algn="ctr" defTabSz="914400">
              <a:lnSpc>
                <a:spcPct val="80000"/>
              </a:lnSpc>
              <a:defRPr/>
            </a:pPr>
            <a:r>
              <a:rPr lang="en-US" altLang="zh-CN"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ER</a:t>
            </a: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图</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hape 75"/>
          <p:cNvSpPr/>
          <p:nvPr/>
        </p:nvSpPr>
        <p:spPr>
          <a:xfrm>
            <a:off x="8938260" y="1977390"/>
            <a:ext cx="1523365" cy="3757295"/>
          </a:xfrm>
          <a:prstGeom prst="rect">
            <a:avLst/>
          </a:prstGeom>
          <a:solidFill>
            <a:schemeClr val="accent1"/>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Shape 74"/>
          <p:cNvSpPr/>
          <p:nvPr/>
        </p:nvSpPr>
        <p:spPr>
          <a:xfrm>
            <a:off x="1762125" y="1977390"/>
            <a:ext cx="1524000" cy="3757295"/>
          </a:xfrm>
          <a:prstGeom prst="rect">
            <a:avLst/>
          </a:prstGeom>
          <a:solidFill>
            <a:schemeClr val="accent1">
              <a:lumMod val="40000"/>
              <a:lumOff val="60000"/>
            </a:schemeClr>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1" name="Rectangle 10"/>
          <p:cNvSpPr/>
          <p:nvPr/>
        </p:nvSpPr>
        <p:spPr>
          <a:xfrm>
            <a:off x="1667510"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11-09</a:t>
            </a:r>
          </a:p>
        </p:txBody>
      </p:sp>
      <p:sp>
        <p:nvSpPr>
          <p:cNvPr id="13" name="Text Box 7"/>
          <p:cNvSpPr txBox="1">
            <a:spLocks noChangeArrowheads="1"/>
          </p:cNvSpPr>
          <p:nvPr/>
        </p:nvSpPr>
        <p:spPr bwMode="auto">
          <a:xfrm>
            <a:off x="1666875" y="2786380"/>
            <a:ext cx="1560195" cy="740410"/>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0.1.1</a:t>
            </a:r>
          </a:p>
        </p:txBody>
      </p:sp>
      <p:sp>
        <p:nvSpPr>
          <p:cNvPr id="29" name="TextBox 12"/>
          <p:cNvSpPr txBox="1"/>
          <p:nvPr/>
        </p:nvSpPr>
        <p:spPr>
          <a:xfrm>
            <a:off x="3730625" y="581025"/>
            <a:ext cx="4751705" cy="485140"/>
          </a:xfrm>
          <a:prstGeom prst="rect">
            <a:avLst/>
          </a:prstGeom>
          <a:noFill/>
        </p:spPr>
        <p:txBody>
          <a:bodyPr wrap="squar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软件需求规格说明书</a:t>
            </a:r>
          </a:p>
        </p:txBody>
      </p:sp>
      <p:sp>
        <p:nvSpPr>
          <p:cNvPr id="2" name="文本框 1"/>
          <p:cNvSpPr txBox="1"/>
          <p:nvPr/>
        </p:nvSpPr>
        <p:spPr>
          <a:xfrm>
            <a:off x="4805045" y="991870"/>
            <a:ext cx="2602865" cy="583565"/>
          </a:xfrm>
          <a:prstGeom prst="rect">
            <a:avLst/>
          </a:prstGeom>
          <a:noFill/>
        </p:spPr>
        <p:txBody>
          <a:bodyPr wrap="square" rtlCol="0">
            <a:spAutoFit/>
          </a:bodyPr>
          <a:lstStyle/>
          <a:p>
            <a:pPr algn="ctr"/>
            <a:r>
              <a:rPr lang="zh-CN" altLang="en-US" sz="3200" b="1" spc="600" dirty="0">
                <a:solidFill>
                  <a:schemeClr val="tx2"/>
                </a:solidFill>
                <a:latin typeface="Calibri" panose="020F0502020204030204" pitchFamily="34" charset="0"/>
                <a:ea typeface="微软雅黑" panose="020B0503020204020204" pitchFamily="34" charset="-122"/>
                <a:cs typeface="Arvo"/>
              </a:rPr>
              <a:t>版本说明</a:t>
            </a:r>
            <a:endParaRPr lang="zh-CN" altLang="en-US" sz="3200" b="1"/>
          </a:p>
        </p:txBody>
      </p:sp>
      <p:sp>
        <p:nvSpPr>
          <p:cNvPr id="7" name="文本框 6"/>
          <p:cNvSpPr txBox="1"/>
          <p:nvPr/>
        </p:nvSpPr>
        <p:spPr>
          <a:xfrm>
            <a:off x="1791970" y="4670425"/>
            <a:ext cx="1464945" cy="645160"/>
          </a:xfrm>
          <a:prstGeom prst="rect">
            <a:avLst/>
          </a:prstGeom>
          <a:noFill/>
        </p:spPr>
        <p:txBody>
          <a:bodyPr wrap="square" rtlCol="0">
            <a:spAutoFit/>
          </a:bodyPr>
          <a:lstStyle/>
          <a:p>
            <a:pPr algn="ctr"/>
            <a:r>
              <a:rPr lang="zh-CN" altLang="en-US" b="1" dirty="0">
                <a:solidFill>
                  <a:schemeClr val="bg1"/>
                </a:solidFill>
              </a:rPr>
              <a:t>报告的初始版本制作</a:t>
            </a:r>
          </a:p>
        </p:txBody>
      </p:sp>
      <p:sp>
        <p:nvSpPr>
          <p:cNvPr id="9" name="Shape 74"/>
          <p:cNvSpPr/>
          <p:nvPr/>
        </p:nvSpPr>
        <p:spPr>
          <a:xfrm>
            <a:off x="3521710" y="1977390"/>
            <a:ext cx="1524000" cy="3757295"/>
          </a:xfrm>
          <a:prstGeom prst="rect">
            <a:avLst/>
          </a:prstGeom>
          <a:solidFill>
            <a:schemeClr val="accent1">
              <a:lumMod val="40000"/>
              <a:lumOff val="60000"/>
            </a:schemeClr>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2" name="Shape 74"/>
          <p:cNvSpPr/>
          <p:nvPr/>
        </p:nvSpPr>
        <p:spPr>
          <a:xfrm>
            <a:off x="5324475" y="1977390"/>
            <a:ext cx="1524000" cy="3757295"/>
          </a:xfrm>
          <a:prstGeom prst="rect">
            <a:avLst/>
          </a:prstGeom>
          <a:solidFill>
            <a:schemeClr val="accent1">
              <a:lumMod val="40000"/>
              <a:lumOff val="60000"/>
            </a:schemeClr>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5" name="Shape 74"/>
          <p:cNvSpPr/>
          <p:nvPr/>
        </p:nvSpPr>
        <p:spPr>
          <a:xfrm>
            <a:off x="7127240" y="1977390"/>
            <a:ext cx="1524000" cy="3757295"/>
          </a:xfrm>
          <a:prstGeom prst="rect">
            <a:avLst/>
          </a:prstGeom>
          <a:solidFill>
            <a:schemeClr val="accent1">
              <a:lumMod val="40000"/>
              <a:lumOff val="60000"/>
            </a:schemeClr>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5" name="Rectangle 10"/>
          <p:cNvSpPr/>
          <p:nvPr/>
        </p:nvSpPr>
        <p:spPr>
          <a:xfrm>
            <a:off x="3503930"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11-10</a:t>
            </a:r>
          </a:p>
        </p:txBody>
      </p:sp>
      <p:sp>
        <p:nvSpPr>
          <p:cNvPr id="26" name="Text Box 7"/>
          <p:cNvSpPr txBox="1">
            <a:spLocks noChangeArrowheads="1"/>
          </p:cNvSpPr>
          <p:nvPr/>
        </p:nvSpPr>
        <p:spPr bwMode="auto">
          <a:xfrm>
            <a:off x="3426460" y="2786380"/>
            <a:ext cx="1560195" cy="740410"/>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0.1.2</a:t>
            </a:r>
          </a:p>
        </p:txBody>
      </p:sp>
      <p:sp>
        <p:nvSpPr>
          <p:cNvPr id="27" name="文本框 26"/>
          <p:cNvSpPr txBox="1"/>
          <p:nvPr/>
        </p:nvSpPr>
        <p:spPr>
          <a:xfrm>
            <a:off x="3616960" y="4587240"/>
            <a:ext cx="1464945" cy="922020"/>
          </a:xfrm>
          <a:prstGeom prst="rect">
            <a:avLst/>
          </a:prstGeom>
          <a:noFill/>
        </p:spPr>
        <p:txBody>
          <a:bodyPr wrap="square" rtlCol="0">
            <a:spAutoFit/>
          </a:bodyPr>
          <a:lstStyle/>
          <a:p>
            <a:pPr algn="ctr"/>
            <a:r>
              <a:rPr lang="zh-CN" altLang="en-US" b="1">
                <a:solidFill>
                  <a:schemeClr val="bg1"/>
                </a:solidFill>
              </a:rPr>
              <a:t>流程图的绘制、文档细节的完善</a:t>
            </a:r>
          </a:p>
        </p:txBody>
      </p:sp>
      <p:sp>
        <p:nvSpPr>
          <p:cNvPr id="30" name="Rectangle 10"/>
          <p:cNvSpPr/>
          <p:nvPr/>
        </p:nvSpPr>
        <p:spPr>
          <a:xfrm>
            <a:off x="5325110"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11-10</a:t>
            </a:r>
          </a:p>
        </p:txBody>
      </p:sp>
      <p:sp>
        <p:nvSpPr>
          <p:cNvPr id="31" name="Text Box 7"/>
          <p:cNvSpPr txBox="1">
            <a:spLocks noChangeArrowheads="1"/>
          </p:cNvSpPr>
          <p:nvPr/>
        </p:nvSpPr>
        <p:spPr bwMode="auto">
          <a:xfrm>
            <a:off x="5229225" y="2786380"/>
            <a:ext cx="1560195" cy="740410"/>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0.1.3</a:t>
            </a:r>
          </a:p>
        </p:txBody>
      </p:sp>
      <p:sp>
        <p:nvSpPr>
          <p:cNvPr id="32" name="文本框 31"/>
          <p:cNvSpPr txBox="1"/>
          <p:nvPr/>
        </p:nvSpPr>
        <p:spPr>
          <a:xfrm>
            <a:off x="5419725" y="4587240"/>
            <a:ext cx="1464945" cy="922020"/>
          </a:xfrm>
          <a:prstGeom prst="rect">
            <a:avLst/>
          </a:prstGeom>
          <a:noFill/>
        </p:spPr>
        <p:txBody>
          <a:bodyPr wrap="square" rtlCol="0">
            <a:spAutoFit/>
          </a:bodyPr>
          <a:lstStyle/>
          <a:p>
            <a:pPr algn="ctr"/>
            <a:r>
              <a:rPr lang="zh-CN" altLang="en-US" b="1">
                <a:solidFill>
                  <a:schemeClr val="bg1"/>
                </a:solidFill>
              </a:rPr>
              <a:t>普通用户访谈内容的完善</a:t>
            </a:r>
          </a:p>
        </p:txBody>
      </p:sp>
      <p:sp>
        <p:nvSpPr>
          <p:cNvPr id="39" name="Rectangle 10"/>
          <p:cNvSpPr/>
          <p:nvPr/>
        </p:nvSpPr>
        <p:spPr>
          <a:xfrm>
            <a:off x="7091045"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11-13</a:t>
            </a:r>
          </a:p>
        </p:txBody>
      </p:sp>
      <p:sp>
        <p:nvSpPr>
          <p:cNvPr id="40" name="Text Box 7"/>
          <p:cNvSpPr txBox="1">
            <a:spLocks noChangeArrowheads="1"/>
          </p:cNvSpPr>
          <p:nvPr/>
        </p:nvSpPr>
        <p:spPr bwMode="auto">
          <a:xfrm>
            <a:off x="6995795" y="2786380"/>
            <a:ext cx="1560195" cy="740410"/>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0.1.4</a:t>
            </a:r>
          </a:p>
        </p:txBody>
      </p:sp>
      <p:sp>
        <p:nvSpPr>
          <p:cNvPr id="41" name="文本框 40"/>
          <p:cNvSpPr txBox="1"/>
          <p:nvPr/>
        </p:nvSpPr>
        <p:spPr>
          <a:xfrm>
            <a:off x="7186295" y="4587240"/>
            <a:ext cx="1464945" cy="922020"/>
          </a:xfrm>
          <a:prstGeom prst="rect">
            <a:avLst/>
          </a:prstGeom>
          <a:noFill/>
        </p:spPr>
        <p:txBody>
          <a:bodyPr wrap="square" rtlCol="0">
            <a:spAutoFit/>
          </a:bodyPr>
          <a:lstStyle/>
          <a:p>
            <a:pPr algn="ctr"/>
            <a:r>
              <a:rPr lang="zh-CN" altLang="en-US" b="1">
                <a:solidFill>
                  <a:schemeClr val="bg1"/>
                </a:solidFill>
              </a:rPr>
              <a:t>用户字典补充、功能需求补充完善</a:t>
            </a:r>
          </a:p>
        </p:txBody>
      </p:sp>
      <p:sp>
        <p:nvSpPr>
          <p:cNvPr id="42" name="Rectangle 10"/>
          <p:cNvSpPr/>
          <p:nvPr/>
        </p:nvSpPr>
        <p:spPr>
          <a:xfrm>
            <a:off x="8902065"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11-15</a:t>
            </a:r>
          </a:p>
        </p:txBody>
      </p:sp>
      <p:sp>
        <p:nvSpPr>
          <p:cNvPr id="43" name="Text Box 7"/>
          <p:cNvSpPr txBox="1">
            <a:spLocks noChangeArrowheads="1"/>
          </p:cNvSpPr>
          <p:nvPr/>
        </p:nvSpPr>
        <p:spPr bwMode="auto">
          <a:xfrm>
            <a:off x="8843010" y="2786380"/>
            <a:ext cx="1560195" cy="693203"/>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0.2.1</a:t>
            </a:r>
          </a:p>
        </p:txBody>
      </p:sp>
      <p:sp>
        <p:nvSpPr>
          <p:cNvPr id="44" name="文本框 43"/>
          <p:cNvSpPr txBox="1"/>
          <p:nvPr/>
        </p:nvSpPr>
        <p:spPr>
          <a:xfrm>
            <a:off x="8938260" y="4670425"/>
            <a:ext cx="1464945" cy="645160"/>
          </a:xfrm>
          <a:prstGeom prst="rect">
            <a:avLst/>
          </a:prstGeom>
          <a:noFill/>
        </p:spPr>
        <p:txBody>
          <a:bodyPr wrap="square" rtlCol="0">
            <a:spAutoFit/>
          </a:bodyPr>
          <a:lstStyle/>
          <a:p>
            <a:pPr algn="ctr"/>
            <a:r>
              <a:rPr lang="zh-CN" altLang="en-US" b="1">
                <a:solidFill>
                  <a:schemeClr val="bg1"/>
                </a:solidFill>
              </a:rPr>
              <a:t>原型需求完善</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250"/>
                                        <p:tgtEl>
                                          <p:spTgt spid="3"/>
                                        </p:tgtEl>
                                      </p:cBhvr>
                                    </p:animEffect>
                                  </p:childTnLst>
                                </p:cTn>
                              </p:par>
                            </p:childTnLst>
                          </p:cTn>
                        </p:par>
                        <p:par>
                          <p:cTn id="8" fill="hold">
                            <p:stCondLst>
                              <p:cond delay="250"/>
                            </p:stCondLst>
                            <p:childTnLst>
                              <p:par>
                                <p:cTn id="9" presetID="22" presetClass="entr" presetSubtype="4"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250"/>
                                        <p:tgtEl>
                                          <p:spTgt spid="9"/>
                                        </p:tgtEl>
                                      </p:cBhvr>
                                    </p:animEffect>
                                  </p:childTnLst>
                                </p:cTn>
                              </p:par>
                            </p:childTnLst>
                          </p:cTn>
                        </p:par>
                        <p:par>
                          <p:cTn id="12" fill="hold">
                            <p:stCondLst>
                              <p:cond delay="500"/>
                            </p:stCondLst>
                            <p:childTnLst>
                              <p:par>
                                <p:cTn id="13" presetID="22" presetClass="entr" presetSubtype="4"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down)">
                                      <p:cBhvr>
                                        <p:cTn id="15" dur="250"/>
                                        <p:tgtEl>
                                          <p:spTgt spid="12"/>
                                        </p:tgtEl>
                                      </p:cBhvr>
                                    </p:animEffect>
                                  </p:childTnLst>
                                </p:cTn>
                              </p:par>
                            </p:childTnLst>
                          </p:cTn>
                        </p:par>
                        <p:par>
                          <p:cTn id="16" fill="hold">
                            <p:stCondLst>
                              <p:cond delay="750"/>
                            </p:stCondLst>
                            <p:childTnLst>
                              <p:par>
                                <p:cTn id="17" presetID="22" presetClass="entr" presetSubtype="4"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250"/>
                                        <p:tgtEl>
                                          <p:spTgt spid="15"/>
                                        </p:tgtEl>
                                      </p:cBhvr>
                                    </p:animEffect>
                                  </p:childTnLst>
                                </p:cTn>
                              </p:par>
                            </p:childTnLst>
                          </p:cTn>
                        </p:par>
                        <p:par>
                          <p:cTn id="20" fill="hold">
                            <p:stCondLst>
                              <p:cond delay="1000"/>
                            </p:stCondLst>
                            <p:childTnLst>
                              <p:par>
                                <p:cTn id="21" presetID="22" presetClass="entr" presetSubtype="4"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down)">
                                      <p:cBhvr>
                                        <p:cTn id="23" dur="2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3" grpId="0" bldLvl="0" animBg="1"/>
      <p:bldP spid="9" grpId="0" bldLvl="0" animBg="1"/>
      <p:bldP spid="12" grpId="0" bldLvl="0" animBg="1"/>
      <p:bldP spid="15" grpId="0" bldLvl="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8</a:t>
            </a:r>
          </a:p>
        </p:txBody>
      </p:sp>
      <p:sp>
        <p:nvSpPr>
          <p:cNvPr id="7" name="文本框 6"/>
          <p:cNvSpPr txBox="1"/>
          <p:nvPr/>
        </p:nvSpPr>
        <p:spPr>
          <a:xfrm>
            <a:off x="4404362" y="4340198"/>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出错处理需求</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软件出错处理</a:t>
            </a:r>
          </a:p>
        </p:txBody>
      </p:sp>
      <p:graphicFrame>
        <p:nvGraphicFramePr>
          <p:cNvPr id="2" name="表格 1"/>
          <p:cNvGraphicFramePr/>
          <p:nvPr>
            <p:custDataLst>
              <p:tags r:id="rId1"/>
            </p:custDataLst>
            <p:extLst>
              <p:ext uri="{D42A27DB-BD31-4B8C-83A1-F6EECF244321}">
                <p14:modId xmlns:p14="http://schemas.microsoft.com/office/powerpoint/2010/main" val="4059045002"/>
              </p:ext>
            </p:extLst>
          </p:nvPr>
        </p:nvGraphicFramePr>
        <p:xfrm>
          <a:off x="1612265" y="1625600"/>
          <a:ext cx="9150985" cy="4308475"/>
        </p:xfrm>
        <a:graphic>
          <a:graphicData uri="http://schemas.openxmlformats.org/drawingml/2006/table">
            <a:tbl>
              <a:tblPr firstRow="1" bandRow="1">
                <a:tableStyleId>{5940675A-B579-460E-94D1-54222C63F5DA}</a:tableStyleId>
              </a:tblPr>
              <a:tblGrid>
                <a:gridCol w="3335020">
                  <a:extLst>
                    <a:ext uri="{9D8B030D-6E8A-4147-A177-3AD203B41FA5}">
                      <a16:colId xmlns:a16="http://schemas.microsoft.com/office/drawing/2014/main" val="20000"/>
                    </a:ext>
                  </a:extLst>
                </a:gridCol>
                <a:gridCol w="4239895">
                  <a:extLst>
                    <a:ext uri="{9D8B030D-6E8A-4147-A177-3AD203B41FA5}">
                      <a16:colId xmlns:a16="http://schemas.microsoft.com/office/drawing/2014/main" val="20001"/>
                    </a:ext>
                  </a:extLst>
                </a:gridCol>
                <a:gridCol w="1576070">
                  <a:extLst>
                    <a:ext uri="{9D8B030D-6E8A-4147-A177-3AD203B41FA5}">
                      <a16:colId xmlns:a16="http://schemas.microsoft.com/office/drawing/2014/main" val="20002"/>
                    </a:ext>
                  </a:extLst>
                </a:gridCol>
              </a:tblGrid>
              <a:tr h="39179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异常数据流</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a:noFill/>
                    </a:lnR>
                    <a:lnT cap="flat">
                      <a:noFill/>
                    </a:lnT>
                    <a:lnB w="19050" cap="flat" cmpd="sng">
                      <a:solidFill>
                        <a:srgbClr val="C9C9C9"/>
                      </a:solidFill>
                      <a:prstDash val="solid"/>
                      <a:headEnd type="none" w="med" len="med"/>
                      <a:tailEnd type="none" w="med" len="med"/>
                    </a:lnB>
                    <a:lnTlToBr>
                      <a:noFill/>
                    </a:lnTlToBr>
                    <a:lnBlToTr>
                      <a:noFill/>
                    </a:lnBlToTr>
                    <a:solidFill>
                      <a:srgbClr val="FFFFFF"/>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处理步骤</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a:noFill/>
                    </a:lnR>
                    <a:lnT cap="flat">
                      <a:noFill/>
                    </a:lnT>
                    <a:lnB w="19050" cap="flat" cmpd="sng">
                      <a:solidFill>
                        <a:srgbClr val="C9C9C9"/>
                      </a:solidFill>
                      <a:prstDash val="solid"/>
                      <a:headEnd type="none" w="med" len="med"/>
                      <a:tailEnd type="none" w="med" len="med"/>
                    </a:lnB>
                    <a:lnTlToBr>
                      <a:noFill/>
                    </a:lnTlToBr>
                    <a:lnBlToTr>
                      <a:noFill/>
                    </a:lnBlToTr>
                    <a:solidFill>
                      <a:srgbClr val="FFFFFF"/>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cap="flat">
                      <a:noFill/>
                    </a:lnR>
                    <a:lnT cap="flat">
                      <a:noFill/>
                    </a:lnT>
                    <a:lnB w="19050" cap="flat" cmpd="sng">
                      <a:solidFill>
                        <a:srgbClr val="C9C9C9"/>
                      </a:solidFill>
                      <a:prstDash val="soli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783590">
                <a:tc>
                  <a:txBody>
                    <a:bodyPr/>
                    <a:lstStyle/>
                    <a:p>
                      <a:pPr indent="0">
                        <a:buNone/>
                      </a:pPr>
                      <a:r>
                        <a:rPr lang="en-US" sz="2000" b="1" dirty="0" err="1">
                          <a:latin typeface="宋体" panose="02010600030101010101" pitchFamily="2" charset="-122"/>
                          <a:ea typeface="宋体" panose="02010600030101010101" pitchFamily="2" charset="-122"/>
                          <a:cs typeface="宋体" panose="02010600030101010101" pitchFamily="2" charset="-122"/>
                        </a:rPr>
                        <a:t>用户输入用户名密码与服务器信息不匹配</a:t>
                      </a:r>
                      <a:endParaRPr lang="en-US" altLang="en-US" sz="2000" b="1"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w="12700" cap="flat" cmpd="sng">
                      <a:solidFill>
                        <a:srgbClr val="C9C9C9"/>
                      </a:solidFill>
                      <a:prstDash val="solid"/>
                      <a:headEnd type="none" w="med" len="med"/>
                      <a:tailEnd type="none" w="med" len="med"/>
                    </a:lnR>
                    <a:lnT w="1905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系统提示“用户名或密码错误”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905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C9C9C9"/>
                      </a:solidFill>
                      <a:prstDash val="solid"/>
                      <a:headEnd type="none" w="med" len="med"/>
                      <a:tailEnd type="none" w="med" len="med"/>
                    </a:lnL>
                    <a:lnR cap="flat">
                      <a:noFill/>
                    </a:lnR>
                    <a:lnT w="1905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1"/>
                  </a:ext>
                </a:extLst>
              </a:tr>
              <a:tr h="391795">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新建文件时文件名不合法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系统提示“文件名包含非法字符”</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782320">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重命名文件时文件名不合法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系统提示“文件名包含非法字符”</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3"/>
                  </a:ext>
                </a:extLst>
              </a:tr>
              <a:tr h="391795">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上传失败</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系统提示“上传失败”</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391795">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刷新失败</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系统提示“刷新失败”</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5"/>
                  </a:ext>
                </a:extLst>
              </a:tr>
              <a:tr h="783590">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退出未保存文件修改信息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系统提示“是否将修改的信息保存在文件中”</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 </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391795">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网络不通畅</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系统提示“网络连接错误”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endParaRPr lang="en-US" altLang="en-US" sz="20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硬件出错处理 </a:t>
            </a:r>
          </a:p>
        </p:txBody>
      </p:sp>
      <p:graphicFrame>
        <p:nvGraphicFramePr>
          <p:cNvPr id="2" name="表格 1"/>
          <p:cNvGraphicFramePr/>
          <p:nvPr>
            <p:custDataLst>
              <p:tags r:id="rId1"/>
            </p:custDataLst>
            <p:extLst>
              <p:ext uri="{D42A27DB-BD31-4B8C-83A1-F6EECF244321}">
                <p14:modId xmlns:p14="http://schemas.microsoft.com/office/powerpoint/2010/main" val="275382167"/>
              </p:ext>
            </p:extLst>
          </p:nvPr>
        </p:nvGraphicFramePr>
        <p:xfrm>
          <a:off x="1612265" y="1863090"/>
          <a:ext cx="9387840" cy="3051175"/>
        </p:xfrm>
        <a:graphic>
          <a:graphicData uri="http://schemas.openxmlformats.org/drawingml/2006/table">
            <a:tbl>
              <a:tblPr firstRow="1" bandRow="1">
                <a:tableStyleId>{5940675A-B579-460E-94D1-54222C63F5DA}</a:tableStyleId>
              </a:tblPr>
              <a:tblGrid>
                <a:gridCol w="9387840">
                  <a:extLst>
                    <a:ext uri="{9D8B030D-6E8A-4147-A177-3AD203B41FA5}">
                      <a16:colId xmlns:a16="http://schemas.microsoft.com/office/drawing/2014/main" val="20000"/>
                    </a:ext>
                  </a:extLst>
                </a:gridCol>
              </a:tblGrid>
              <a:tr h="1327150">
                <a:tc>
                  <a:txBody>
                    <a:bodyPr/>
                    <a:lstStyle/>
                    <a:p>
                      <a:pPr indent="0" algn="l">
                        <a:buNone/>
                      </a:pPr>
                      <a:r>
                        <a:rPr lang="en-US" sz="2000" b="1" dirty="0">
                          <a:latin typeface="宋体" panose="02010600030101010101" pitchFamily="2" charset="-122"/>
                          <a:ea typeface="宋体" panose="02010600030101010101" pitchFamily="2" charset="-122"/>
                          <a:cs typeface="宋体" panose="02010600030101010101" pitchFamily="2" charset="-122"/>
                        </a:rPr>
                        <a:t>（1）设备若出现硬件故障，软件会出现运行故障，各个模块都不能正常工作，启动任何功能都将无法进行正常的操作，对于此种类型故障，应由用户自己自行解决。</a:t>
                      </a:r>
                      <a:r>
                        <a:rPr lang="en-US" altLang="zh-CN" sz="2000" b="0" dirty="0">
                          <a:latin typeface="Calibri" panose="020F0502020204030204" pitchFamily="34" charset="0"/>
                        </a:rPr>
                        <a:t> </a:t>
                      </a:r>
                      <a:endParaRPr lang="en-US" sz="2000" b="0" dirty="0">
                        <a:latin typeface="Calibri" panose="020F0502020204030204" pitchFamily="34" charset="0"/>
                        <a:cs typeface="Calibri" panose="020F0502020204030204" pitchFamily="34" charset="0"/>
                      </a:endParaRPr>
                    </a:p>
                  </a:txBody>
                  <a:tcPr marL="68580" marR="68580" marT="0" marB="0" anchor="ctr">
                    <a:lnL>
                      <a:noFill/>
                    </a:lnL>
                    <a:lnR cap="flat">
                      <a:noFill/>
                    </a:lnR>
                    <a:lnT w="1905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0"/>
                  </a:ext>
                </a:extLst>
              </a:tr>
              <a:tr h="1156335">
                <a:tc>
                  <a:txBody>
                    <a:bodyPr/>
                    <a:lstStyle/>
                    <a:p>
                      <a:pPr indent="0" algn="l">
                        <a:buNone/>
                      </a:pPr>
                      <a:r>
                        <a:rPr lang="en-US" sz="2000" b="1">
                          <a:latin typeface="宋体" panose="02010600030101010101" pitchFamily="2" charset="-122"/>
                          <a:ea typeface="宋体" panose="02010600030101010101" pitchFamily="2" charset="-122"/>
                          <a:cs typeface="宋体" panose="02010600030101010101" pitchFamily="2" charset="-122"/>
                        </a:rPr>
                        <a:t>（2）软件在运行时出现的其他错误，将根据具体情况有软件开发者协助管理员进行解决。</a:t>
                      </a:r>
                      <a:r>
                        <a:rPr lang="en-US" altLang="zh-CN" sz="2000" b="0">
                          <a:latin typeface="Calibri" panose="020F0502020204030204" pitchFamily="34" charset="0"/>
                        </a:rPr>
                        <a:t> </a:t>
                      </a:r>
                      <a:endParaRPr lang="en-US" sz="2000" b="0">
                        <a:latin typeface="Calibri" panose="020F0502020204030204" pitchFamily="34" charset="0"/>
                        <a:cs typeface="Calibri" panose="020F0502020204030204" pitchFamily="34" charset="0"/>
                      </a:endParaRPr>
                    </a:p>
                  </a:txBody>
                  <a:tcPr marL="68580" marR="68580" marT="0" marB="0" anchor="ctr">
                    <a:lnL>
                      <a:noFill/>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567690">
                <a:tc>
                  <a:txBody>
                    <a:bodyPr/>
                    <a:lstStyle/>
                    <a:p>
                      <a:pPr indent="0" algn="l">
                        <a:buNone/>
                      </a:pPr>
                      <a:r>
                        <a:rPr lang="en-US" sz="2000" b="1" dirty="0">
                          <a:latin typeface="宋体" panose="02010600030101010101" pitchFamily="2" charset="-122"/>
                          <a:ea typeface="宋体" panose="02010600030101010101" pitchFamily="2" charset="-122"/>
                          <a:cs typeface="宋体" panose="02010600030101010101" pitchFamily="2" charset="-122"/>
                        </a:rPr>
                        <a:t>（3）用户其他硬件出错则由用户自己处理（比如强制关闭系统等）</a:t>
                      </a:r>
                    </a:p>
                  </a:txBody>
                  <a:tcPr marL="68580" marR="68580" marT="0" marB="0" anchor="ctr">
                    <a:lnL>
                      <a:noFill/>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9</a:t>
            </a:r>
          </a:p>
        </p:txBody>
      </p:sp>
      <p:sp>
        <p:nvSpPr>
          <p:cNvPr id="7" name="文本框 6"/>
          <p:cNvSpPr txBox="1"/>
          <p:nvPr/>
        </p:nvSpPr>
        <p:spPr>
          <a:xfrm>
            <a:off x="4404362" y="4450053"/>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用户需求访谈</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与当然用户的沟通</a:t>
            </a:r>
          </a:p>
        </p:txBody>
      </p:sp>
      <p:graphicFrame>
        <p:nvGraphicFramePr>
          <p:cNvPr id="2" name="表格 1"/>
          <p:cNvGraphicFramePr/>
          <p:nvPr>
            <p:custDataLst>
              <p:tags r:id="rId1"/>
            </p:custDataLst>
          </p:nvPr>
        </p:nvGraphicFramePr>
        <p:xfrm>
          <a:off x="1054735" y="880110"/>
          <a:ext cx="10191750" cy="5758815"/>
        </p:xfrm>
        <a:graphic>
          <a:graphicData uri="http://schemas.openxmlformats.org/drawingml/2006/table">
            <a:tbl>
              <a:tblPr firstRow="1" bandRow="1">
                <a:tableStyleId>{5940675A-B579-460E-94D1-54222C63F5DA}</a:tableStyleId>
              </a:tblPr>
              <a:tblGrid>
                <a:gridCol w="1389380">
                  <a:extLst>
                    <a:ext uri="{9D8B030D-6E8A-4147-A177-3AD203B41FA5}">
                      <a16:colId xmlns:a16="http://schemas.microsoft.com/office/drawing/2014/main" val="20000"/>
                    </a:ext>
                  </a:extLst>
                </a:gridCol>
                <a:gridCol w="1393190">
                  <a:extLst>
                    <a:ext uri="{9D8B030D-6E8A-4147-A177-3AD203B41FA5}">
                      <a16:colId xmlns:a16="http://schemas.microsoft.com/office/drawing/2014/main" val="20001"/>
                    </a:ext>
                  </a:extLst>
                </a:gridCol>
                <a:gridCol w="1567180">
                  <a:extLst>
                    <a:ext uri="{9D8B030D-6E8A-4147-A177-3AD203B41FA5}">
                      <a16:colId xmlns:a16="http://schemas.microsoft.com/office/drawing/2014/main" val="20002"/>
                    </a:ext>
                  </a:extLst>
                </a:gridCol>
                <a:gridCol w="2254885">
                  <a:extLst>
                    <a:ext uri="{9D8B030D-6E8A-4147-A177-3AD203B41FA5}">
                      <a16:colId xmlns:a16="http://schemas.microsoft.com/office/drawing/2014/main" val="20003"/>
                    </a:ext>
                  </a:extLst>
                </a:gridCol>
                <a:gridCol w="2156460">
                  <a:extLst>
                    <a:ext uri="{9D8B030D-6E8A-4147-A177-3AD203B41FA5}">
                      <a16:colId xmlns:a16="http://schemas.microsoft.com/office/drawing/2014/main" val="20004"/>
                    </a:ext>
                  </a:extLst>
                </a:gridCol>
                <a:gridCol w="1430655">
                  <a:extLst>
                    <a:ext uri="{9D8B030D-6E8A-4147-A177-3AD203B41FA5}">
                      <a16:colId xmlns:a16="http://schemas.microsoft.com/office/drawing/2014/main" val="20005"/>
                    </a:ext>
                  </a:extLst>
                </a:gridCol>
              </a:tblGrid>
              <a:tr h="304800">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主题</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项目访谈记录</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304800">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时间</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2020年11月16日15：32</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地点</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杨枨老师办公室</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327025">
                <a:tc rowSpan="2">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受访人</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姓名</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专业</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联系方式</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访谈人</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记录整理人</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60960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杨枨老师</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 </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面谈</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陈玲曦、刘书宇、童峻涛</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刘书宇</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04800">
                <a:tc gridSpan="6">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访谈主要内容</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528955">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个人背景</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软件工程课程教师，本产品当然用户</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3048000">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调研记录</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（1）页面整体风格色系不太统一</a:t>
                      </a:r>
                    </a:p>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（2）装在手机上图标显示样式没有看到</a:t>
                      </a:r>
                    </a:p>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（3）图标代替文字</a:t>
                      </a:r>
                    </a:p>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（4）打卡页面多余</a:t>
                      </a:r>
                    </a:p>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（5）多张照片的排布方式没有考虑</a:t>
                      </a:r>
                    </a:p>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（6）已写过的日记，如何翻找</a:t>
                      </a:r>
                    </a:p>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（7）日记页面太粗糙</a:t>
                      </a:r>
                    </a:p>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（8）是否有管理员</a:t>
                      </a:r>
                    </a:p>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（9）评论类如微信，尽量在一张页面显示</a:t>
                      </a:r>
                    </a:p>
                    <a:p>
                      <a:pPr algn="l">
                        <a:buClrTx/>
                        <a:buSzTx/>
                        <a:buFontTx/>
                        <a:buNone/>
                      </a:pPr>
                      <a:r>
                        <a:rPr lang="en-US" sz="2000" b="0">
                          <a:latin typeface="宋体" panose="02010600030101010101" pitchFamily="2" charset="-122"/>
                          <a:ea typeface="宋体" panose="02010600030101010101" pitchFamily="2" charset="-122"/>
                          <a:cs typeface="宋体" panose="02010600030101010101" pitchFamily="2" charset="-122"/>
                        </a:rPr>
                        <a:t>（10）建议多参照些资源如交流网站</a:t>
                      </a: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330835">
                <a:tc>
                  <a:txBody>
                    <a:bodyPr/>
                    <a:lstStyle/>
                    <a:p>
                      <a:pPr algn="ctr">
                        <a:buClrTx/>
                        <a:buSzTx/>
                        <a:buFontTx/>
                        <a:buNone/>
                      </a:pPr>
                      <a:r>
                        <a:rPr lang="en-US" sz="2000" b="1">
                          <a:latin typeface="宋体" panose="02010600030101010101" pitchFamily="2" charset="-122"/>
                          <a:ea typeface="宋体" panose="02010600030101010101" pitchFamily="2" charset="-122"/>
                          <a:cs typeface="宋体" panose="02010600030101010101" pitchFamily="2" charset="-122"/>
                        </a:rPr>
                        <a:t>备注</a:t>
                      </a: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algn="l">
                        <a:buClrTx/>
                        <a:buSzTx/>
                        <a:buFontTx/>
                        <a:buNone/>
                      </a:pPr>
                      <a:endParaRPr lang="en-US" sz="20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与普遍用户的沟通</a:t>
            </a:r>
          </a:p>
        </p:txBody>
      </p:sp>
      <p:graphicFrame>
        <p:nvGraphicFramePr>
          <p:cNvPr id="2" name="表格 1"/>
          <p:cNvGraphicFramePr/>
          <p:nvPr>
            <p:custDataLst>
              <p:tags r:id="rId1"/>
            </p:custDataLst>
          </p:nvPr>
        </p:nvGraphicFramePr>
        <p:xfrm>
          <a:off x="1616075" y="879475"/>
          <a:ext cx="9448800" cy="5473065"/>
        </p:xfrm>
        <a:graphic>
          <a:graphicData uri="http://schemas.openxmlformats.org/drawingml/2006/table">
            <a:tbl>
              <a:tblPr firstRow="1" bandRow="1">
                <a:tableStyleId>{5940675A-B579-460E-94D1-54222C63F5DA}</a:tableStyleId>
              </a:tblPr>
              <a:tblGrid>
                <a:gridCol w="1400810">
                  <a:extLst>
                    <a:ext uri="{9D8B030D-6E8A-4147-A177-3AD203B41FA5}">
                      <a16:colId xmlns:a16="http://schemas.microsoft.com/office/drawing/2014/main" val="20000"/>
                    </a:ext>
                  </a:extLst>
                </a:gridCol>
                <a:gridCol w="1104265">
                  <a:extLst>
                    <a:ext uri="{9D8B030D-6E8A-4147-A177-3AD203B41FA5}">
                      <a16:colId xmlns:a16="http://schemas.microsoft.com/office/drawing/2014/main" val="20001"/>
                    </a:ext>
                  </a:extLst>
                </a:gridCol>
                <a:gridCol w="1605280">
                  <a:extLst>
                    <a:ext uri="{9D8B030D-6E8A-4147-A177-3AD203B41FA5}">
                      <a16:colId xmlns:a16="http://schemas.microsoft.com/office/drawing/2014/main" val="20002"/>
                    </a:ext>
                  </a:extLst>
                </a:gridCol>
                <a:gridCol w="2299335">
                  <a:extLst>
                    <a:ext uri="{9D8B030D-6E8A-4147-A177-3AD203B41FA5}">
                      <a16:colId xmlns:a16="http://schemas.microsoft.com/office/drawing/2014/main" val="20003"/>
                    </a:ext>
                  </a:extLst>
                </a:gridCol>
                <a:gridCol w="1437005">
                  <a:extLst>
                    <a:ext uri="{9D8B030D-6E8A-4147-A177-3AD203B41FA5}">
                      <a16:colId xmlns:a16="http://schemas.microsoft.com/office/drawing/2014/main" val="20004"/>
                    </a:ext>
                  </a:extLst>
                </a:gridCol>
                <a:gridCol w="1602105">
                  <a:extLst>
                    <a:ext uri="{9D8B030D-6E8A-4147-A177-3AD203B41FA5}">
                      <a16:colId xmlns:a16="http://schemas.microsoft.com/office/drawing/2014/main" val="20005"/>
                    </a:ext>
                  </a:extLst>
                </a:gridCol>
              </a:tblGrid>
              <a:tr h="34099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主题</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项目访谈记录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68072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时间</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2020年11月08日 22：30</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地点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明德1-409</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682625">
                <a:tc row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受访人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姓名</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专业</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访谈方式</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记录整理人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张鑫</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软件工程</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面谈</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童峻涛</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童峻涛</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40995">
                <a:tc gridSpan="6">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访谈主要内容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89408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个人背景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男，计算机学院学生，手机重度使用者，精通各种应用程序基本操作。</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188785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调研记录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（1）若用户范围扩大应考虑用户适用范围（2）确定用户好友的判断以及关注的人与好友的联系（3）界面的设计要求精美、引人注目（4）确定动态的可见性的选择方式（5）确定人气值的计算</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34099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lgn="ctr">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与普遍用户的沟通</a:t>
            </a:r>
          </a:p>
        </p:txBody>
      </p:sp>
      <p:graphicFrame>
        <p:nvGraphicFramePr>
          <p:cNvPr id="2" name="表格 1"/>
          <p:cNvGraphicFramePr/>
          <p:nvPr>
            <p:custDataLst>
              <p:tags r:id="rId1"/>
            </p:custDataLst>
            <p:extLst>
              <p:ext uri="{D42A27DB-BD31-4B8C-83A1-F6EECF244321}">
                <p14:modId xmlns:p14="http://schemas.microsoft.com/office/powerpoint/2010/main" val="1289607655"/>
              </p:ext>
            </p:extLst>
          </p:nvPr>
        </p:nvGraphicFramePr>
        <p:xfrm>
          <a:off x="1535113" y="860425"/>
          <a:ext cx="9408160" cy="5786120"/>
        </p:xfrm>
        <a:graphic>
          <a:graphicData uri="http://schemas.openxmlformats.org/drawingml/2006/table">
            <a:tbl>
              <a:tblPr firstRow="1" bandRow="1">
                <a:tableStyleId>{5940675A-B579-460E-94D1-54222C63F5DA}</a:tableStyleId>
              </a:tblPr>
              <a:tblGrid>
                <a:gridCol w="1282065">
                  <a:extLst>
                    <a:ext uri="{9D8B030D-6E8A-4147-A177-3AD203B41FA5}">
                      <a16:colId xmlns:a16="http://schemas.microsoft.com/office/drawing/2014/main" val="20000"/>
                    </a:ext>
                  </a:extLst>
                </a:gridCol>
                <a:gridCol w="1113790">
                  <a:extLst>
                    <a:ext uri="{9D8B030D-6E8A-4147-A177-3AD203B41FA5}">
                      <a16:colId xmlns:a16="http://schemas.microsoft.com/office/drawing/2014/main" val="20001"/>
                    </a:ext>
                  </a:extLst>
                </a:gridCol>
                <a:gridCol w="1621790">
                  <a:extLst>
                    <a:ext uri="{9D8B030D-6E8A-4147-A177-3AD203B41FA5}">
                      <a16:colId xmlns:a16="http://schemas.microsoft.com/office/drawing/2014/main" val="20002"/>
                    </a:ext>
                  </a:extLst>
                </a:gridCol>
                <a:gridCol w="2320290">
                  <a:extLst>
                    <a:ext uri="{9D8B030D-6E8A-4147-A177-3AD203B41FA5}">
                      <a16:colId xmlns:a16="http://schemas.microsoft.com/office/drawing/2014/main" val="20003"/>
                    </a:ext>
                  </a:extLst>
                </a:gridCol>
                <a:gridCol w="1452880">
                  <a:extLst>
                    <a:ext uri="{9D8B030D-6E8A-4147-A177-3AD203B41FA5}">
                      <a16:colId xmlns:a16="http://schemas.microsoft.com/office/drawing/2014/main" val="20004"/>
                    </a:ext>
                  </a:extLst>
                </a:gridCol>
                <a:gridCol w="1617345">
                  <a:extLst>
                    <a:ext uri="{9D8B030D-6E8A-4147-A177-3AD203B41FA5}">
                      <a16:colId xmlns:a16="http://schemas.microsoft.com/office/drawing/2014/main" val="20005"/>
                    </a:ext>
                  </a:extLst>
                </a:gridCol>
              </a:tblGrid>
              <a:tr h="36131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主题</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项目访谈记录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72199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时间</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2020年11月0</a:t>
                      </a:r>
                      <a:r>
                        <a:rPr lang="en-US" sz="2000" b="1">
                          <a:latin typeface="Calibri" panose="020F0502020204030204" pitchFamily="34" charset="0"/>
                          <a:cs typeface="Calibri" panose="020F0502020204030204" pitchFamily="34" charset="0"/>
                        </a:rPr>
                        <a:t>9</a:t>
                      </a:r>
                      <a:r>
                        <a:rPr lang="en-US" sz="2000" b="1">
                          <a:latin typeface="宋体" panose="02010600030101010101" pitchFamily="2" charset="-122"/>
                          <a:ea typeface="宋体" panose="02010600030101010101" pitchFamily="2" charset="-122"/>
                          <a:cs typeface="宋体" panose="02010600030101010101" pitchFamily="2" charset="-122"/>
                        </a:rPr>
                        <a:t>日 </a:t>
                      </a:r>
                      <a:r>
                        <a:rPr lang="en-US" sz="2000" b="1">
                          <a:latin typeface="Calibri" panose="020F0502020204030204" pitchFamily="34" charset="0"/>
                          <a:cs typeface="Calibri" panose="020F0502020204030204" pitchFamily="34" charset="0"/>
                        </a:rPr>
                        <a:t>19</a:t>
                      </a:r>
                      <a:r>
                        <a:rPr lang="en-US" sz="2000" b="1">
                          <a:latin typeface="宋体" panose="02010600030101010101" pitchFamily="2" charset="-122"/>
                          <a:ea typeface="宋体" panose="02010600030101010101" pitchFamily="2" charset="-122"/>
                          <a:cs typeface="宋体" panose="02010600030101010101" pitchFamily="2" charset="-122"/>
                        </a:rPr>
                        <a:t>：</a:t>
                      </a:r>
                      <a:r>
                        <a:rPr lang="en-US" sz="2000" b="1">
                          <a:latin typeface="Calibri" panose="020F0502020204030204" pitchFamily="34" charset="0"/>
                          <a:cs typeface="Calibri" panose="020F0502020204030204" pitchFamily="34" charset="0"/>
                        </a:rPr>
                        <a:t>0</a:t>
                      </a:r>
                      <a:r>
                        <a:rPr lang="en-US" sz="2000" b="1">
                          <a:latin typeface="宋体" panose="02010600030101010101" pitchFamily="2" charset="-122"/>
                          <a:ea typeface="宋体" panose="02010600030101010101" pitchFamily="2" charset="-122"/>
                          <a:cs typeface="宋体" panose="02010600030101010101" pitchFamily="2" charset="-122"/>
                        </a:rPr>
                        <a:t>0</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地点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明德1-4</a:t>
                      </a:r>
                      <a:r>
                        <a:rPr lang="en-US" sz="2000" b="1">
                          <a:latin typeface="Calibri" panose="020F0502020204030204" pitchFamily="34" charset="0"/>
                          <a:cs typeface="Calibri" panose="020F0502020204030204" pitchFamily="34" charset="0"/>
                        </a:rPr>
                        <a:t>11</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723265">
                <a:tc row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受访人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姓名</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专业</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访谈方式</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记录整理人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72263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杨元杰</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软件工程</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面谈</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0680">
                <a:tc gridSpan="6">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访谈主要内容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94869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个人背景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男，计算机与计算科学学院学生，平时喜欢玩手机，使用手机的频率较高，有时会用手机记录信息等。</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158623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调研记录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dirty="0">
                          <a:latin typeface="宋体" panose="02010600030101010101" pitchFamily="2" charset="-122"/>
                          <a:ea typeface="宋体" panose="02010600030101010101" pitchFamily="2" charset="-122"/>
                          <a:cs typeface="宋体" panose="02010600030101010101" pitchFamily="2" charset="-122"/>
                        </a:rPr>
                        <a:t>（1）使用时希望不太复杂，各个流程不太复杂；（2）可以关注他人的动态等；（3）能够及时收到用户之间的交流信息；（4）在界面交互设计上要精美，不要太土（5）在信息的搜索上，如果可以做到精准一点就好了。</a:t>
                      </a:r>
                      <a:endParaRPr lang="en-US" altLang="en-US" sz="20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36131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lgn="ctr">
                        <a:buNone/>
                      </a:pPr>
                      <a:r>
                        <a:rPr lang="en-US" sz="2000" b="0" dirty="0">
                          <a:latin typeface="Calibri" panose="020F0502020204030204" pitchFamily="34" charset="0"/>
                          <a:cs typeface="Calibri" panose="020F0502020204030204" pitchFamily="34" charset="0"/>
                        </a:rPr>
                        <a:t> </a:t>
                      </a:r>
                      <a:endParaRPr lang="en-US" altLang="en-US" sz="2000" b="0" dirty="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与普遍用户的沟通</a:t>
            </a:r>
          </a:p>
        </p:txBody>
      </p:sp>
      <p:graphicFrame>
        <p:nvGraphicFramePr>
          <p:cNvPr id="4" name="表格 3"/>
          <p:cNvGraphicFramePr/>
          <p:nvPr>
            <p:custDataLst>
              <p:tags r:id="rId1"/>
            </p:custDataLst>
          </p:nvPr>
        </p:nvGraphicFramePr>
        <p:xfrm>
          <a:off x="1503680" y="958850"/>
          <a:ext cx="9265920" cy="5556885"/>
        </p:xfrm>
        <a:graphic>
          <a:graphicData uri="http://schemas.openxmlformats.org/drawingml/2006/table">
            <a:tbl>
              <a:tblPr firstRow="1" bandRow="1">
                <a:tableStyleId>{5940675A-B579-460E-94D1-54222C63F5DA}</a:tableStyleId>
              </a:tblPr>
              <a:tblGrid>
                <a:gridCol w="1263015">
                  <a:extLst>
                    <a:ext uri="{9D8B030D-6E8A-4147-A177-3AD203B41FA5}">
                      <a16:colId xmlns:a16="http://schemas.microsoft.com/office/drawing/2014/main" val="20000"/>
                    </a:ext>
                  </a:extLst>
                </a:gridCol>
                <a:gridCol w="1097280">
                  <a:extLst>
                    <a:ext uri="{9D8B030D-6E8A-4147-A177-3AD203B41FA5}">
                      <a16:colId xmlns:a16="http://schemas.microsoft.com/office/drawing/2014/main" val="20001"/>
                    </a:ext>
                  </a:extLst>
                </a:gridCol>
                <a:gridCol w="1597025">
                  <a:extLst>
                    <a:ext uri="{9D8B030D-6E8A-4147-A177-3AD203B41FA5}">
                      <a16:colId xmlns:a16="http://schemas.microsoft.com/office/drawing/2014/main" val="20002"/>
                    </a:ext>
                  </a:extLst>
                </a:gridCol>
                <a:gridCol w="2285365">
                  <a:extLst>
                    <a:ext uri="{9D8B030D-6E8A-4147-A177-3AD203B41FA5}">
                      <a16:colId xmlns:a16="http://schemas.microsoft.com/office/drawing/2014/main" val="20003"/>
                    </a:ext>
                  </a:extLst>
                </a:gridCol>
                <a:gridCol w="1430020">
                  <a:extLst>
                    <a:ext uri="{9D8B030D-6E8A-4147-A177-3AD203B41FA5}">
                      <a16:colId xmlns:a16="http://schemas.microsoft.com/office/drawing/2014/main" val="20004"/>
                    </a:ext>
                  </a:extLst>
                </a:gridCol>
                <a:gridCol w="1593215">
                  <a:extLst>
                    <a:ext uri="{9D8B030D-6E8A-4147-A177-3AD203B41FA5}">
                      <a16:colId xmlns:a16="http://schemas.microsoft.com/office/drawing/2014/main" val="20005"/>
                    </a:ext>
                  </a:extLst>
                </a:gridCol>
              </a:tblGrid>
              <a:tr h="35052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主题</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项目访谈记录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69088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时间</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2020年11月0</a:t>
                      </a:r>
                      <a:r>
                        <a:rPr lang="en-US" sz="2000" b="1">
                          <a:latin typeface="Calibri" panose="020F0502020204030204" pitchFamily="34" charset="0"/>
                          <a:cs typeface="Calibri" panose="020F0502020204030204" pitchFamily="34" charset="0"/>
                        </a:rPr>
                        <a:t>9</a:t>
                      </a:r>
                      <a:r>
                        <a:rPr lang="en-US" sz="2000" b="1">
                          <a:latin typeface="宋体" panose="02010600030101010101" pitchFamily="2" charset="-122"/>
                          <a:ea typeface="宋体" panose="02010600030101010101" pitchFamily="2" charset="-122"/>
                          <a:cs typeface="宋体" panose="02010600030101010101" pitchFamily="2" charset="-122"/>
                        </a:rPr>
                        <a:t>日 </a:t>
                      </a:r>
                      <a:r>
                        <a:rPr lang="en-US" sz="2000" b="1">
                          <a:latin typeface="Calibri" panose="020F0502020204030204" pitchFamily="34" charset="0"/>
                          <a:cs typeface="Calibri" panose="020F0502020204030204" pitchFamily="34" charset="0"/>
                        </a:rPr>
                        <a:t>16</a:t>
                      </a:r>
                      <a:r>
                        <a:rPr lang="en-US" sz="2000" b="1">
                          <a:latin typeface="宋体" panose="02010600030101010101" pitchFamily="2" charset="-122"/>
                          <a:ea typeface="宋体" panose="02010600030101010101" pitchFamily="2" charset="-122"/>
                          <a:cs typeface="宋体" panose="02010600030101010101" pitchFamily="2" charset="-122"/>
                        </a:rPr>
                        <a:t>：</a:t>
                      </a:r>
                      <a:r>
                        <a:rPr lang="en-US" sz="2000" b="1">
                          <a:latin typeface="Calibri" panose="020F0502020204030204" pitchFamily="34" charset="0"/>
                          <a:cs typeface="Calibri" panose="020F0502020204030204" pitchFamily="34" charset="0"/>
                        </a:rPr>
                        <a:t>0</a:t>
                      </a:r>
                      <a:r>
                        <a:rPr lang="en-US" sz="2000" b="1">
                          <a:latin typeface="宋体" panose="02010600030101010101" pitchFamily="2" charset="-122"/>
                          <a:ea typeface="宋体" panose="02010600030101010101" pitchFamily="2" charset="-122"/>
                          <a:cs typeface="宋体" panose="02010600030101010101" pitchFamily="2" charset="-122"/>
                        </a:rPr>
                        <a:t>0</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地点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理四1楼大厅</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351155">
                <a:tc row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受访人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姓名</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专业</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访谈方式</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记录整理人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49885">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费雨琪</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英语</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面谈</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44805">
                <a:tc gridSpan="6">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访谈主要内容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100457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个人背景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女，外国语学院，平时爱玩手机，尤其是有关社区类互动等，例如云朵朵，喜爱旅游等。</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212026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调研记录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dirty="0">
                          <a:latin typeface="宋体" panose="02010600030101010101" pitchFamily="2" charset="-122"/>
                          <a:ea typeface="宋体" panose="02010600030101010101" pitchFamily="2" charset="-122"/>
                          <a:cs typeface="宋体" panose="02010600030101010101" pitchFamily="2" charset="-122"/>
                        </a:rPr>
                        <a:t>（1）因为受访人使用云朵朵较多，故希望有类似云朵朵的基本功能；（2）在使用软件时，希望不要有广告；（3）平时记单词、句子等较多，希望在日记方面可以做到流畅顺滑；（4）在日记方面可以对内容进行排版、优化等；（5）界面可以好看漂亮一点。 </a:t>
                      </a:r>
                      <a:endParaRPr lang="en-US" altLang="en-US" sz="20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34480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lgn="ctr">
                        <a:buNone/>
                      </a:pPr>
                      <a:r>
                        <a:rPr lang="en-US" sz="2000" b="0" dirty="0">
                          <a:latin typeface="Calibri" panose="020F0502020204030204" pitchFamily="34" charset="0"/>
                          <a:cs typeface="Calibri" panose="020F0502020204030204" pitchFamily="34" charset="0"/>
                        </a:rPr>
                        <a:t> </a:t>
                      </a:r>
                      <a:endParaRPr lang="en-US" altLang="en-US" sz="2000" b="0" dirty="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与普遍用户的沟通</a:t>
            </a:r>
          </a:p>
        </p:txBody>
      </p:sp>
      <p:graphicFrame>
        <p:nvGraphicFramePr>
          <p:cNvPr id="2" name="表格 1"/>
          <p:cNvGraphicFramePr/>
          <p:nvPr>
            <p:custDataLst>
              <p:tags r:id="rId1"/>
            </p:custDataLst>
            <p:extLst>
              <p:ext uri="{D42A27DB-BD31-4B8C-83A1-F6EECF244321}">
                <p14:modId xmlns:p14="http://schemas.microsoft.com/office/powerpoint/2010/main" val="1668139162"/>
              </p:ext>
            </p:extLst>
          </p:nvPr>
        </p:nvGraphicFramePr>
        <p:xfrm>
          <a:off x="1685925" y="937895"/>
          <a:ext cx="9188450" cy="5574030"/>
        </p:xfrm>
        <a:graphic>
          <a:graphicData uri="http://schemas.openxmlformats.org/drawingml/2006/table">
            <a:tbl>
              <a:tblPr firstRow="1" bandRow="1">
                <a:tableStyleId>{5940675A-B579-460E-94D1-54222C63F5DA}</a:tableStyleId>
              </a:tblPr>
              <a:tblGrid>
                <a:gridCol w="1252220">
                  <a:extLst>
                    <a:ext uri="{9D8B030D-6E8A-4147-A177-3AD203B41FA5}">
                      <a16:colId xmlns:a16="http://schemas.microsoft.com/office/drawing/2014/main" val="20000"/>
                    </a:ext>
                  </a:extLst>
                </a:gridCol>
                <a:gridCol w="1089025">
                  <a:extLst>
                    <a:ext uri="{9D8B030D-6E8A-4147-A177-3AD203B41FA5}">
                      <a16:colId xmlns:a16="http://schemas.microsoft.com/office/drawing/2014/main" val="20001"/>
                    </a:ext>
                  </a:extLst>
                </a:gridCol>
                <a:gridCol w="1582420">
                  <a:extLst>
                    <a:ext uri="{9D8B030D-6E8A-4147-A177-3AD203B41FA5}">
                      <a16:colId xmlns:a16="http://schemas.microsoft.com/office/drawing/2014/main" val="20002"/>
                    </a:ext>
                  </a:extLst>
                </a:gridCol>
                <a:gridCol w="2266315">
                  <a:extLst>
                    <a:ext uri="{9D8B030D-6E8A-4147-A177-3AD203B41FA5}">
                      <a16:colId xmlns:a16="http://schemas.microsoft.com/office/drawing/2014/main" val="20003"/>
                    </a:ext>
                  </a:extLst>
                </a:gridCol>
                <a:gridCol w="1419225">
                  <a:extLst>
                    <a:ext uri="{9D8B030D-6E8A-4147-A177-3AD203B41FA5}">
                      <a16:colId xmlns:a16="http://schemas.microsoft.com/office/drawing/2014/main" val="20004"/>
                    </a:ext>
                  </a:extLst>
                </a:gridCol>
                <a:gridCol w="1579245">
                  <a:extLst>
                    <a:ext uri="{9D8B030D-6E8A-4147-A177-3AD203B41FA5}">
                      <a16:colId xmlns:a16="http://schemas.microsoft.com/office/drawing/2014/main" val="20005"/>
                    </a:ext>
                  </a:extLst>
                </a:gridCol>
              </a:tblGrid>
              <a:tr h="34798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主题</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项目访谈记录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69532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时间</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2020年11月0</a:t>
                      </a:r>
                      <a:r>
                        <a:rPr lang="en-US" sz="2000" b="1">
                          <a:latin typeface="Calibri" panose="020F0502020204030204" pitchFamily="34" charset="0"/>
                          <a:cs typeface="Calibri" panose="020F0502020204030204" pitchFamily="34" charset="0"/>
                        </a:rPr>
                        <a:t>8</a:t>
                      </a:r>
                      <a:r>
                        <a:rPr lang="en-US" sz="2000" b="1">
                          <a:latin typeface="宋体" panose="02010600030101010101" pitchFamily="2" charset="-122"/>
                          <a:ea typeface="宋体" panose="02010600030101010101" pitchFamily="2" charset="-122"/>
                          <a:cs typeface="宋体" panose="02010600030101010101" pitchFamily="2" charset="-122"/>
                        </a:rPr>
                        <a:t>日 </a:t>
                      </a:r>
                      <a:r>
                        <a:rPr lang="en-US" sz="2000" b="1">
                          <a:latin typeface="Calibri" panose="020F0502020204030204" pitchFamily="34" charset="0"/>
                          <a:cs typeface="Calibri" panose="020F0502020204030204" pitchFamily="34" charset="0"/>
                        </a:rPr>
                        <a:t>12</a:t>
                      </a:r>
                      <a:r>
                        <a:rPr lang="en-US" sz="2000" b="1">
                          <a:latin typeface="宋体" panose="02010600030101010101" pitchFamily="2" charset="-122"/>
                          <a:ea typeface="宋体" panose="02010600030101010101" pitchFamily="2" charset="-122"/>
                          <a:cs typeface="宋体" panose="02010600030101010101" pitchFamily="2" charset="-122"/>
                        </a:rPr>
                        <a:t>：</a:t>
                      </a:r>
                      <a:r>
                        <a:rPr lang="en-US" sz="2000" b="1">
                          <a:latin typeface="Calibri" panose="020F0502020204030204" pitchFamily="34" charset="0"/>
                          <a:cs typeface="Calibri" panose="020F0502020204030204" pitchFamily="34" charset="0"/>
                        </a:rPr>
                        <a:t>0</a:t>
                      </a:r>
                      <a:r>
                        <a:rPr lang="en-US" sz="2000" b="1">
                          <a:latin typeface="宋体" panose="02010600030101010101" pitchFamily="2" charset="-122"/>
                          <a:ea typeface="宋体" panose="02010600030101010101" pitchFamily="2" charset="-122"/>
                          <a:cs typeface="宋体" panose="02010600030101010101" pitchFamily="2" charset="-122"/>
                        </a:rPr>
                        <a:t>0</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地点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理二门口</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347345">
                <a:tc row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受访人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姓名</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专业</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访谈方式</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记录整理人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4798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潘一诺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临床医学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面谈</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48615">
                <a:tc gridSpan="6">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访谈主要内容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104267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个人背景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Calibri" panose="020F0502020204030204" pitchFamily="34" charset="0"/>
                          <a:cs typeface="Calibri" panose="020F0502020204030204" pitchFamily="34" charset="0"/>
                        </a:rPr>
                        <a:t> </a:t>
                      </a:r>
                      <a:r>
                        <a:rPr lang="en-US" sz="2000" b="0">
                          <a:latin typeface="宋体" panose="02010600030101010101" pitchFamily="2" charset="-122"/>
                          <a:ea typeface="宋体" panose="02010600030101010101" pitchFamily="2" charset="-122"/>
                          <a:cs typeface="宋体" panose="02010600030101010101" pitchFamily="2" charset="-122"/>
                        </a:rPr>
                        <a:t>女，医学院，平时使用手机频率高，且经常使用微博、小红书等软件，在交流分享软件上，课余时间花的多。由于平时学医学，故经常会遇到一些知识点需要记录。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209613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调研记录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dirty="0">
                          <a:latin typeface="宋体" panose="02010600030101010101" pitchFamily="2" charset="-122"/>
                          <a:ea typeface="宋体" panose="02010600030101010101" pitchFamily="2" charset="-122"/>
                          <a:cs typeface="宋体" panose="02010600030101010101" pitchFamily="2" charset="-122"/>
                        </a:rPr>
                        <a:t>（1）因为会经常拍一些有关医学照片，故希望日记中可插图片标记；（2）在创作内容和交流区域，希望对字数有些许限制，像微博一样；（3）功能的设计上，有基本的收藏、点赞、转发、个人中心等即可；（4）对自己喜欢的用户希望可以实时接收到最新的信息；（5）</a:t>
                      </a:r>
                      <a:r>
                        <a:rPr lang="zh-CN" altLang="en-US" sz="2000" b="0" dirty="0">
                          <a:latin typeface="宋体" panose="02010600030101010101" pitchFamily="2" charset="-122"/>
                          <a:ea typeface="宋体" panose="02010600030101010101" pitchFamily="2" charset="-122"/>
                          <a:cs typeface="宋体" panose="02010600030101010101" pitchFamily="2" charset="-122"/>
                        </a:rPr>
                        <a:t>界面可以稍微美化一些，不要太炫，简约风格</a:t>
                      </a:r>
                      <a:endParaRPr lang="en-US" altLang="en-US" sz="20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34798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lgn="ctr">
                        <a:buNone/>
                      </a:pPr>
                      <a:r>
                        <a:rPr lang="en-US" sz="2000" b="0" dirty="0">
                          <a:latin typeface="Calibri" panose="020F0502020204030204" pitchFamily="34" charset="0"/>
                          <a:cs typeface="Calibri" panose="020F0502020204030204" pitchFamily="34" charset="0"/>
                        </a:rPr>
                        <a:t> </a:t>
                      </a:r>
                      <a:endParaRPr lang="en-US" altLang="en-US" sz="2000" b="0" dirty="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10</a:t>
            </a:r>
          </a:p>
        </p:txBody>
      </p:sp>
      <p:sp>
        <p:nvSpPr>
          <p:cNvPr id="7" name="文本框 6"/>
          <p:cNvSpPr txBox="1"/>
          <p:nvPr/>
        </p:nvSpPr>
        <p:spPr>
          <a:xfrm>
            <a:off x="4937762" y="4450053"/>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界面原型</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57605" y="1118870"/>
            <a:ext cx="9972675" cy="130683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Rectangle 129"/>
          <p:cNvSpPr/>
          <p:nvPr/>
        </p:nvSpPr>
        <p:spPr bwMode="auto">
          <a:xfrm>
            <a:off x="1397635" y="956310"/>
            <a:ext cx="2303145" cy="29146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软件概述</a:t>
            </a:r>
          </a:p>
        </p:txBody>
      </p:sp>
      <p:sp>
        <p:nvSpPr>
          <p:cNvPr id="16" name="Text Box 10"/>
          <p:cNvSpPr txBox="1">
            <a:spLocks noChangeArrowheads="1"/>
          </p:cNvSpPr>
          <p:nvPr/>
        </p:nvSpPr>
        <p:spPr bwMode="auto">
          <a:xfrm>
            <a:off x="1270635" y="1188085"/>
            <a:ext cx="9747250" cy="1168400"/>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我们小组开发的记录分享软件（Day）能够在手机上记录生活的点点滴滴，同时可以发布分享自己的遇到的有趣的新鲜事，收藏、点赞别人的动态。考虑到用户使用的积极性与粘度，我们计划加入打卡模块，通过在线阅读、点赞、发表等完成基本任务打卡，根据排行月榜提供专属奖励。</a:t>
            </a:r>
          </a:p>
        </p:txBody>
      </p:sp>
      <p:sp>
        <p:nvSpPr>
          <p:cNvPr id="22" name="TextBox 12"/>
          <p:cNvSpPr txBox="1"/>
          <p:nvPr/>
        </p:nvSpPr>
        <p:spPr>
          <a:xfrm>
            <a:off x="5039361" y="570430"/>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系统概述</a:t>
            </a:r>
          </a:p>
        </p:txBody>
      </p:sp>
      <p:sp>
        <p:nvSpPr>
          <p:cNvPr id="14" name="Rectangle 1"/>
          <p:cNvSpPr/>
          <p:nvPr/>
        </p:nvSpPr>
        <p:spPr>
          <a:xfrm>
            <a:off x="1157605" y="2704465"/>
            <a:ext cx="10047605" cy="3742055"/>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0" name="Text Box 10"/>
          <p:cNvSpPr txBox="1">
            <a:spLocks noChangeArrowheads="1"/>
          </p:cNvSpPr>
          <p:nvPr/>
        </p:nvSpPr>
        <p:spPr bwMode="auto">
          <a:xfrm>
            <a:off x="1397635" y="2950845"/>
            <a:ext cx="8108950" cy="3384550"/>
          </a:xfrm>
          <a:prstGeom prst="rect">
            <a:avLst/>
          </a:prstGeom>
          <a:noFill/>
          <a:ln w="9525">
            <a:noFill/>
            <a:miter lim="800000"/>
          </a:ln>
        </p:spPr>
        <p:txBody>
          <a:bodyPr wrap="square" lIns="60960" tIns="30480" rIns="60960" bIns="30480">
            <a:spAutoFit/>
          </a:bodyPr>
          <a:lstStyle/>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（1）项目名称：移动端记录分享服务型App应用程序（Day）</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（2）项目用途：在学生繁忙的生活中提供一些便利与休闲娱乐</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（3）任务提出者：杨枨老师</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（4）项目开发者：陈玲曦、刘书宇、童峻涛</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（5）用户：浙大城市学院学生</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（6）课程名称：《软件工程》</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（7）承办小组：G13小组</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（8）相关文档：项目的提出和介绍；软件项目计划；软件可行性分析报告；软件需求分析报告；软件总体设计报告；软件详细设计报告；软件测试报告；项目总结报告。</a:t>
            </a:r>
          </a:p>
        </p:txBody>
      </p:sp>
      <p:sp>
        <p:nvSpPr>
          <p:cNvPr id="3" name="Rectangle 129"/>
          <p:cNvSpPr/>
          <p:nvPr/>
        </p:nvSpPr>
        <p:spPr bwMode="auto">
          <a:xfrm>
            <a:off x="1407795" y="2542540"/>
            <a:ext cx="2303145" cy="291465"/>
          </a:xfrm>
          <a:prstGeom prst="rect">
            <a:avLst/>
          </a:prstGeom>
          <a:solidFill>
            <a:schemeClr val="accent1"/>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项目概述</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原型设计</a:t>
            </a:r>
          </a:p>
        </p:txBody>
      </p:sp>
      <p:sp>
        <p:nvSpPr>
          <p:cNvPr id="4" name="文本框 3"/>
          <p:cNvSpPr txBox="1"/>
          <p:nvPr/>
        </p:nvSpPr>
        <p:spPr>
          <a:xfrm>
            <a:off x="4621604" y="2491422"/>
            <a:ext cx="2948791" cy="1076325"/>
          </a:xfrm>
          <a:prstGeom prst="rect">
            <a:avLst/>
          </a:prstGeom>
          <a:noFill/>
        </p:spPr>
        <p:txBody>
          <a:bodyPr wrap="square" rtlCol="0">
            <a:spAutoFit/>
          </a:bodyPr>
          <a:lstStyle/>
          <a:p>
            <a:pPr algn="ctr"/>
            <a:r>
              <a:rPr lang="zh-CN" altLang="en-US" sz="3200" b="1" dirty="0"/>
              <a:t>软件：墨刀</a:t>
            </a:r>
          </a:p>
          <a:p>
            <a:pPr algn="ctr"/>
            <a:r>
              <a:rPr lang="zh-CN" altLang="en-US" sz="3200" b="1" dirty="0"/>
              <a:t>超链接</a:t>
            </a:r>
          </a:p>
        </p:txBody>
      </p:sp>
      <p:sp>
        <p:nvSpPr>
          <p:cNvPr id="7" name="文本框 6"/>
          <p:cNvSpPr txBox="1"/>
          <p:nvPr/>
        </p:nvSpPr>
        <p:spPr>
          <a:xfrm>
            <a:off x="1732915" y="2661285"/>
            <a:ext cx="8944610" cy="368300"/>
          </a:xfrm>
          <a:prstGeom prst="rect">
            <a:avLst/>
          </a:prstGeom>
          <a:noFill/>
        </p:spPr>
        <p:txBody>
          <a:bodyPr wrap="square" rtlCol="0">
            <a:spAutoFit/>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11</a:t>
            </a:r>
          </a:p>
        </p:txBody>
      </p:sp>
      <p:sp>
        <p:nvSpPr>
          <p:cNvPr id="7" name="文本框 6"/>
          <p:cNvSpPr txBox="1"/>
          <p:nvPr/>
        </p:nvSpPr>
        <p:spPr>
          <a:xfrm>
            <a:off x="4937762" y="4450053"/>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环境需求</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5099051" y="394535"/>
            <a:ext cx="2113280" cy="583565"/>
          </a:xfrm>
          <a:prstGeom prst="rect">
            <a:avLst/>
          </a:prstGeom>
          <a:noFill/>
        </p:spPr>
        <p:txBody>
          <a:bodyPr wrap="none" rtlCol="0">
            <a:spAutoFit/>
          </a:bodyPr>
          <a:lstStyle/>
          <a:p>
            <a:pPr algn="ctr"/>
            <a:r>
              <a:rPr lang="zh-CN" altLang="en-US" sz="32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环境需求</a:t>
            </a:r>
            <a:endPar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endParaRPr>
          </a:p>
        </p:txBody>
      </p:sp>
      <p:graphicFrame>
        <p:nvGraphicFramePr>
          <p:cNvPr id="9" name="表格 8"/>
          <p:cNvGraphicFramePr/>
          <p:nvPr>
            <p:custDataLst>
              <p:tags r:id="rId1"/>
            </p:custDataLst>
          </p:nvPr>
        </p:nvGraphicFramePr>
        <p:xfrm>
          <a:off x="549910" y="1162685"/>
          <a:ext cx="5723890" cy="5339715"/>
        </p:xfrm>
        <a:graphic>
          <a:graphicData uri="http://schemas.openxmlformats.org/drawingml/2006/table">
            <a:tbl>
              <a:tblPr firstRow="1" bandRow="1">
                <a:tableStyleId>{5C22544A-7EE6-4342-B048-85BDC9FD1C3A}</a:tableStyleId>
              </a:tblPr>
              <a:tblGrid>
                <a:gridCol w="5723890">
                  <a:extLst>
                    <a:ext uri="{9D8B030D-6E8A-4147-A177-3AD203B41FA5}">
                      <a16:colId xmlns:a16="http://schemas.microsoft.com/office/drawing/2014/main" val="20000"/>
                    </a:ext>
                  </a:extLst>
                </a:gridCol>
              </a:tblGrid>
              <a:tr h="456565">
                <a:tc>
                  <a:txBody>
                    <a:bodyPr/>
                    <a:lstStyle/>
                    <a:p>
                      <a:pPr>
                        <a:buNone/>
                      </a:pPr>
                      <a:r>
                        <a:rPr lang="zh-CN" altLang="en-US" sz="2000"/>
                        <a:t>设备需求</a:t>
                      </a:r>
                    </a:p>
                  </a:txBody>
                  <a:tcPr/>
                </a:tc>
                <a:extLst>
                  <a:ext uri="{0D108BD9-81ED-4DB2-BD59-A6C34878D82A}">
                    <a16:rowId xmlns:a16="http://schemas.microsoft.com/office/drawing/2014/main" val="10000"/>
                  </a:ext>
                </a:extLst>
              </a:tr>
              <a:tr h="1310640">
                <a:tc>
                  <a:txBody>
                    <a:bodyPr/>
                    <a:lstStyle/>
                    <a:p>
                      <a:pPr>
                        <a:buNone/>
                      </a:pPr>
                      <a:r>
                        <a:rPr lang="zh-CN" altLang="en-US" sz="2000">
                          <a:sym typeface="+mn-ea"/>
                        </a:rPr>
                        <a:t>1. 服务器要求</a:t>
                      </a:r>
                      <a:endParaRPr lang="zh-CN" altLang="en-US" sz="2000"/>
                    </a:p>
                    <a:p>
                      <a:pPr>
                        <a:buNone/>
                      </a:pPr>
                      <a:r>
                        <a:rPr lang="zh-CN" altLang="en-US" sz="2000">
                          <a:sym typeface="+mn-ea"/>
                        </a:rPr>
                        <a:t>CPU：2核4G以上</a:t>
                      </a:r>
                      <a:endParaRPr lang="zh-CN" altLang="en-US" sz="2000"/>
                    </a:p>
                    <a:p>
                      <a:pPr>
                        <a:buNone/>
                      </a:pPr>
                      <a:r>
                        <a:rPr lang="zh-CN" altLang="en-US" sz="2000">
                          <a:sym typeface="+mn-ea"/>
                        </a:rPr>
                        <a:t>带宽：1 – 10 M</a:t>
                      </a:r>
                      <a:endParaRPr lang="zh-CN" altLang="en-US" sz="2000"/>
                    </a:p>
                    <a:p>
                      <a:pPr>
                        <a:buNone/>
                      </a:pPr>
                      <a:r>
                        <a:rPr lang="zh-CN" altLang="en-US" sz="2000">
                          <a:sym typeface="+mn-ea"/>
                        </a:rPr>
                        <a:t>可选云盘：40 – 100 G</a:t>
                      </a:r>
                      <a:endParaRPr lang="zh-CN" altLang="en-US" sz="2000"/>
                    </a:p>
                  </a:txBody>
                  <a:tcPr/>
                </a:tc>
                <a:extLst>
                  <a:ext uri="{0D108BD9-81ED-4DB2-BD59-A6C34878D82A}">
                    <a16:rowId xmlns:a16="http://schemas.microsoft.com/office/drawing/2014/main" val="10001"/>
                  </a:ext>
                </a:extLst>
              </a:tr>
              <a:tr h="1005840">
                <a:tc>
                  <a:txBody>
                    <a:bodyPr/>
                    <a:lstStyle/>
                    <a:p>
                      <a:pPr>
                        <a:buNone/>
                      </a:pPr>
                      <a:r>
                        <a:rPr lang="zh-CN" altLang="en-US" sz="2000">
                          <a:sym typeface="+mn-ea"/>
                        </a:rPr>
                        <a:t>2. 客户端设备的型号和数量</a:t>
                      </a:r>
                      <a:endParaRPr lang="zh-CN" altLang="en-US" sz="2000"/>
                    </a:p>
                    <a:p>
                      <a:pPr>
                        <a:buNone/>
                      </a:pPr>
                      <a:r>
                        <a:rPr lang="zh-CN" altLang="en-US" sz="2000">
                          <a:sym typeface="+mn-ea"/>
                        </a:rPr>
                        <a:t>安装有iOS 8及以上版本系统的设备：数量1</a:t>
                      </a:r>
                      <a:endParaRPr lang="zh-CN" altLang="en-US" sz="2000"/>
                    </a:p>
                    <a:p>
                      <a:pPr>
                        <a:buNone/>
                      </a:pPr>
                      <a:r>
                        <a:rPr lang="zh-CN" altLang="en-US" sz="2000">
                          <a:sym typeface="+mn-ea"/>
                        </a:rPr>
                        <a:t>安装有Android 4.0及以上版本系统的设备：数量1</a:t>
                      </a:r>
                      <a:endParaRPr lang="zh-CN" altLang="en-US" sz="2000"/>
                    </a:p>
                  </a:txBody>
                  <a:tcPr/>
                </a:tc>
                <a:extLst>
                  <a:ext uri="{0D108BD9-81ED-4DB2-BD59-A6C34878D82A}">
                    <a16:rowId xmlns:a16="http://schemas.microsoft.com/office/drawing/2014/main" val="10002"/>
                  </a:ext>
                </a:extLst>
              </a:tr>
              <a:tr h="1005840">
                <a:tc>
                  <a:txBody>
                    <a:bodyPr/>
                    <a:lstStyle/>
                    <a:p>
                      <a:pPr>
                        <a:buNone/>
                      </a:pPr>
                      <a:r>
                        <a:rPr lang="zh-CN" altLang="en-US" sz="2000"/>
                        <a:t>3. 输出设备的型号和数量</a:t>
                      </a:r>
                    </a:p>
                    <a:p>
                      <a:pPr>
                        <a:buNone/>
                      </a:pPr>
                      <a:r>
                        <a:rPr lang="zh-CN" altLang="en-US" sz="2000"/>
                        <a:t>安装有iOS 8及以上版本系统的设备：数量1</a:t>
                      </a:r>
                    </a:p>
                    <a:p>
                      <a:pPr>
                        <a:buNone/>
                      </a:pPr>
                      <a:r>
                        <a:rPr lang="zh-CN" altLang="en-US" sz="2000"/>
                        <a:t>安装有Android 4.0及以上版本系统的设备：数量1</a:t>
                      </a:r>
                    </a:p>
                  </a:txBody>
                  <a:tcPr/>
                </a:tc>
                <a:extLst>
                  <a:ext uri="{0D108BD9-81ED-4DB2-BD59-A6C34878D82A}">
                    <a16:rowId xmlns:a16="http://schemas.microsoft.com/office/drawing/2014/main" val="10003"/>
                  </a:ext>
                </a:extLst>
              </a:tr>
              <a:tr h="738505">
                <a:tc>
                  <a:txBody>
                    <a:bodyPr/>
                    <a:lstStyle/>
                    <a:p>
                      <a:pPr>
                        <a:buNone/>
                      </a:pPr>
                      <a:r>
                        <a:rPr lang="zh-CN" altLang="en-US" sz="2000"/>
                        <a:t>4. 数据通信设备的型号和数量</a:t>
                      </a:r>
                    </a:p>
                    <a:p>
                      <a:pPr>
                        <a:buNone/>
                      </a:pPr>
                      <a:r>
                        <a:rPr lang="zh-CN" altLang="en-US" sz="2000">
                          <a:sym typeface="+mn-ea"/>
                        </a:rPr>
                        <a:t>阿里云云服务器：数量1</a:t>
                      </a:r>
                      <a:endParaRPr lang="zh-CN" altLang="en-US" sz="2000"/>
                    </a:p>
                  </a:txBody>
                  <a:tcPr/>
                </a:tc>
                <a:extLst>
                  <a:ext uri="{0D108BD9-81ED-4DB2-BD59-A6C34878D82A}">
                    <a16:rowId xmlns:a16="http://schemas.microsoft.com/office/drawing/2014/main" val="10004"/>
                  </a:ext>
                </a:extLst>
              </a:tr>
              <a:tr h="822325">
                <a:tc>
                  <a:txBody>
                    <a:bodyPr/>
                    <a:lstStyle/>
                    <a:p>
                      <a:pPr>
                        <a:buNone/>
                      </a:pPr>
                      <a:r>
                        <a:rPr lang="zh-CN" altLang="en-US" sz="2000"/>
                        <a:t>5. 功能键及其他专用设备</a:t>
                      </a:r>
                    </a:p>
                    <a:p>
                      <a:pPr>
                        <a:buNone/>
                      </a:pPr>
                      <a:r>
                        <a:rPr lang="zh-CN" altLang="en-US" sz="2000"/>
                        <a:t>无</a:t>
                      </a:r>
                    </a:p>
                  </a:txBody>
                  <a:tcPr/>
                </a:tc>
                <a:extLst>
                  <a:ext uri="{0D108BD9-81ED-4DB2-BD59-A6C34878D82A}">
                    <a16:rowId xmlns:a16="http://schemas.microsoft.com/office/drawing/2014/main" val="10005"/>
                  </a:ext>
                </a:extLst>
              </a:tr>
            </a:tbl>
          </a:graphicData>
        </a:graphic>
      </p:graphicFrame>
      <p:graphicFrame>
        <p:nvGraphicFramePr>
          <p:cNvPr id="12" name="表格 11"/>
          <p:cNvGraphicFramePr/>
          <p:nvPr/>
        </p:nvGraphicFramePr>
        <p:xfrm>
          <a:off x="6712585" y="1162685"/>
          <a:ext cx="4918075" cy="5235575"/>
        </p:xfrm>
        <a:graphic>
          <a:graphicData uri="http://schemas.openxmlformats.org/drawingml/2006/table">
            <a:tbl>
              <a:tblPr firstRow="1" bandRow="1">
                <a:tableStyleId>{5C22544A-7EE6-4342-B048-85BDC9FD1C3A}</a:tableStyleId>
              </a:tblPr>
              <a:tblGrid>
                <a:gridCol w="4918075">
                  <a:extLst>
                    <a:ext uri="{9D8B030D-6E8A-4147-A177-3AD203B41FA5}">
                      <a16:colId xmlns:a16="http://schemas.microsoft.com/office/drawing/2014/main" val="20000"/>
                    </a:ext>
                  </a:extLst>
                </a:gridCol>
              </a:tblGrid>
              <a:tr h="537210">
                <a:tc>
                  <a:txBody>
                    <a:bodyPr/>
                    <a:lstStyle/>
                    <a:p>
                      <a:pPr>
                        <a:buNone/>
                      </a:pPr>
                      <a:r>
                        <a:rPr lang="zh-CN" altLang="en-US"/>
                        <a:t>支持软件</a:t>
                      </a:r>
                    </a:p>
                  </a:txBody>
                  <a:tcPr/>
                </a:tc>
                <a:extLst>
                  <a:ext uri="{0D108BD9-81ED-4DB2-BD59-A6C34878D82A}">
                    <a16:rowId xmlns:a16="http://schemas.microsoft.com/office/drawing/2014/main" val="10000"/>
                  </a:ext>
                </a:extLst>
              </a:tr>
              <a:tr h="537210">
                <a:tc>
                  <a:txBody>
                    <a:bodyPr/>
                    <a:lstStyle/>
                    <a:p>
                      <a:pPr>
                        <a:buNone/>
                      </a:pPr>
                      <a:r>
                        <a:rPr lang="zh-CN" altLang="en-US" sz="1800">
                          <a:sym typeface="+mn-ea"/>
                        </a:rPr>
                        <a:t>操作系统：Windows 8/10</a:t>
                      </a:r>
                      <a:endParaRPr lang="zh-CN" altLang="en-US"/>
                    </a:p>
                  </a:txBody>
                  <a:tcPr/>
                </a:tc>
                <a:extLst>
                  <a:ext uri="{0D108BD9-81ED-4DB2-BD59-A6C34878D82A}">
                    <a16:rowId xmlns:a16="http://schemas.microsoft.com/office/drawing/2014/main" val="10001"/>
                  </a:ext>
                </a:extLst>
              </a:tr>
              <a:tr h="537210">
                <a:tc>
                  <a:txBody>
                    <a:bodyPr/>
                    <a:lstStyle/>
                    <a:p>
                      <a:pPr>
                        <a:buNone/>
                      </a:pPr>
                      <a:r>
                        <a:rPr lang="zh-CN" altLang="en-US" sz="1800">
                          <a:sym typeface="+mn-ea"/>
                        </a:rPr>
                        <a:t>数据库：MySQL5.7</a:t>
                      </a:r>
                      <a:endParaRPr lang="zh-CN" altLang="en-US"/>
                    </a:p>
                  </a:txBody>
                  <a:tcPr/>
                </a:tc>
                <a:extLst>
                  <a:ext uri="{0D108BD9-81ED-4DB2-BD59-A6C34878D82A}">
                    <a16:rowId xmlns:a16="http://schemas.microsoft.com/office/drawing/2014/main" val="10002"/>
                  </a:ext>
                </a:extLst>
              </a:tr>
              <a:tr h="535940">
                <a:tc>
                  <a:txBody>
                    <a:bodyPr/>
                    <a:lstStyle/>
                    <a:p>
                      <a:pPr>
                        <a:buNone/>
                      </a:pPr>
                      <a:r>
                        <a:rPr lang="zh-CN" altLang="en-US" sz="1800">
                          <a:sym typeface="+mn-ea"/>
                        </a:rPr>
                        <a:t>服务器：阿里云服务器</a:t>
                      </a:r>
                      <a:endParaRPr lang="zh-CN" altLang="en-US"/>
                    </a:p>
                  </a:txBody>
                  <a:tcPr/>
                </a:tc>
                <a:extLst>
                  <a:ext uri="{0D108BD9-81ED-4DB2-BD59-A6C34878D82A}">
                    <a16:rowId xmlns:a16="http://schemas.microsoft.com/office/drawing/2014/main" val="10003"/>
                  </a:ext>
                </a:extLst>
              </a:tr>
              <a:tr h="537210">
                <a:tc>
                  <a:txBody>
                    <a:bodyPr/>
                    <a:lstStyle/>
                    <a:p>
                      <a:pPr>
                        <a:buNone/>
                      </a:pPr>
                      <a:r>
                        <a:rPr lang="zh-CN" altLang="en-US" sz="1800">
                          <a:sym typeface="+mn-ea"/>
                        </a:rPr>
                        <a:t>原型编辑软件：Axure RP、Photoshop、墨刀</a:t>
                      </a:r>
                      <a:endParaRPr lang="zh-CN" altLang="en-US"/>
                    </a:p>
                  </a:txBody>
                  <a:tcPr/>
                </a:tc>
                <a:extLst>
                  <a:ext uri="{0D108BD9-81ED-4DB2-BD59-A6C34878D82A}">
                    <a16:rowId xmlns:a16="http://schemas.microsoft.com/office/drawing/2014/main" val="10004"/>
                  </a:ext>
                </a:extLst>
              </a:tr>
              <a:tr h="939165">
                <a:tc>
                  <a:txBody>
                    <a:bodyPr/>
                    <a:lstStyle/>
                    <a:p>
                      <a:pPr>
                        <a:buNone/>
                      </a:pPr>
                      <a:r>
                        <a:rPr lang="zh-CN" altLang="en-US" sz="1800">
                          <a:sym typeface="+mn-ea"/>
                        </a:rPr>
                        <a:t>配置管理工具：Git、Github Desktop</a:t>
                      </a:r>
                      <a:endParaRPr lang="zh-CN" altLang="en-US" sz="1800"/>
                    </a:p>
                    <a:p>
                      <a:pPr>
                        <a:buNone/>
                      </a:pPr>
                      <a:endParaRPr lang="zh-CN" altLang="en-US"/>
                    </a:p>
                  </a:txBody>
                  <a:tcPr/>
                </a:tc>
                <a:extLst>
                  <a:ext uri="{0D108BD9-81ED-4DB2-BD59-A6C34878D82A}">
                    <a16:rowId xmlns:a16="http://schemas.microsoft.com/office/drawing/2014/main" val="10005"/>
                  </a:ext>
                </a:extLst>
              </a:tr>
              <a:tr h="537210">
                <a:tc>
                  <a:txBody>
                    <a:bodyPr/>
                    <a:lstStyle/>
                    <a:p>
                      <a:pPr>
                        <a:buNone/>
                      </a:pPr>
                      <a:r>
                        <a:rPr lang="zh-CN" altLang="en-US" sz="1800">
                          <a:sym typeface="+mn-ea"/>
                        </a:rPr>
                        <a:t>前端编辑软件：Android Studio</a:t>
                      </a:r>
                      <a:endParaRPr lang="zh-CN" altLang="en-US"/>
                    </a:p>
                  </a:txBody>
                  <a:tcPr/>
                </a:tc>
                <a:extLst>
                  <a:ext uri="{0D108BD9-81ED-4DB2-BD59-A6C34878D82A}">
                    <a16:rowId xmlns:a16="http://schemas.microsoft.com/office/drawing/2014/main" val="10006"/>
                  </a:ext>
                </a:extLst>
              </a:tr>
              <a:tr h="537210">
                <a:tc>
                  <a:txBody>
                    <a:bodyPr/>
                    <a:lstStyle/>
                    <a:p>
                      <a:pPr>
                        <a:buNone/>
                      </a:pPr>
                      <a:r>
                        <a:rPr lang="zh-CN" altLang="en-US"/>
                        <a:t>后端编辑软件：Eclipse、IDEA</a:t>
                      </a:r>
                    </a:p>
                  </a:txBody>
                  <a:tcPr/>
                </a:tc>
                <a:extLst>
                  <a:ext uri="{0D108BD9-81ED-4DB2-BD59-A6C34878D82A}">
                    <a16:rowId xmlns:a16="http://schemas.microsoft.com/office/drawing/2014/main" val="10007"/>
                  </a:ext>
                </a:extLst>
              </a:tr>
              <a:tr h="537210">
                <a:tc>
                  <a:txBody>
                    <a:bodyPr/>
                    <a:lstStyle/>
                    <a:p>
                      <a:pPr>
                        <a:buNone/>
                      </a:pPr>
                      <a:r>
                        <a:rPr lang="zh-CN" altLang="en-US"/>
                        <a:t>文件编辑软件：Visio、Project、Office</a:t>
                      </a:r>
                    </a:p>
                  </a:txBody>
                  <a:tcPr/>
                </a:tc>
                <a:extLst>
                  <a:ext uri="{0D108BD9-81ED-4DB2-BD59-A6C34878D82A}">
                    <a16:rowId xmlns:a16="http://schemas.microsoft.com/office/drawing/2014/main" val="10008"/>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4"/>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5"/>
          <a:stretch>
            <a:fillRect/>
          </a:stretch>
        </p:blipFill>
        <p:spPr>
          <a:xfrm>
            <a:off x="-30480" y="0"/>
            <a:ext cx="7679055" cy="6917690"/>
          </a:xfrm>
          <a:prstGeom prst="rect">
            <a:avLst/>
          </a:prstGeom>
        </p:spPr>
      </p:pic>
      <p:sp>
        <p:nvSpPr>
          <p:cNvPr id="3" name="TextBox 12"/>
          <p:cNvSpPr txBox="1"/>
          <p:nvPr/>
        </p:nvSpPr>
        <p:spPr>
          <a:xfrm>
            <a:off x="5099051" y="394535"/>
            <a:ext cx="2113280" cy="583565"/>
          </a:xfrm>
          <a:prstGeom prst="rect">
            <a:avLst/>
          </a:prstGeom>
          <a:noFill/>
        </p:spPr>
        <p:txBody>
          <a:bodyPr wrap="none" rtlCol="0">
            <a:spAutoFit/>
          </a:bodyPr>
          <a:lstStyle/>
          <a:p>
            <a:pPr algn="ctr"/>
            <a:r>
              <a:rPr lang="zh-CN" altLang="en-US" sz="32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环境需求</a:t>
            </a:r>
            <a:endPar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endParaRPr>
          </a:p>
        </p:txBody>
      </p:sp>
      <p:graphicFrame>
        <p:nvGraphicFramePr>
          <p:cNvPr id="4" name="表格 3"/>
          <p:cNvGraphicFramePr/>
          <p:nvPr>
            <p:custDataLst>
              <p:tags r:id="rId1"/>
            </p:custDataLst>
          </p:nvPr>
        </p:nvGraphicFramePr>
        <p:xfrm>
          <a:off x="1828800" y="1257935"/>
          <a:ext cx="8533765" cy="2320925"/>
        </p:xfrm>
        <a:graphic>
          <a:graphicData uri="http://schemas.openxmlformats.org/drawingml/2006/table">
            <a:tbl>
              <a:tblPr firstRow="1" bandRow="1">
                <a:tableStyleId>{5C22544A-7EE6-4342-B048-85BDC9FD1C3A}</a:tableStyleId>
              </a:tblPr>
              <a:tblGrid>
                <a:gridCol w="8533765">
                  <a:extLst>
                    <a:ext uri="{9D8B030D-6E8A-4147-A177-3AD203B41FA5}">
                      <a16:colId xmlns:a16="http://schemas.microsoft.com/office/drawing/2014/main" val="20000"/>
                    </a:ext>
                  </a:extLst>
                </a:gridCol>
              </a:tblGrid>
              <a:tr h="483235">
                <a:tc>
                  <a:txBody>
                    <a:bodyPr/>
                    <a:lstStyle/>
                    <a:p>
                      <a:pPr>
                        <a:buNone/>
                      </a:pPr>
                      <a:r>
                        <a:rPr lang="zh-CN" altLang="en-US" sz="2400"/>
                        <a:t>1. 用户接口</a:t>
                      </a:r>
                    </a:p>
                  </a:txBody>
                  <a:tcPr/>
                </a:tc>
                <a:extLst>
                  <a:ext uri="{0D108BD9-81ED-4DB2-BD59-A6C34878D82A}">
                    <a16:rowId xmlns:a16="http://schemas.microsoft.com/office/drawing/2014/main" val="10000"/>
                  </a:ext>
                </a:extLst>
              </a:tr>
              <a:tr h="483870">
                <a:tc>
                  <a:txBody>
                    <a:bodyPr/>
                    <a:lstStyle/>
                    <a:p>
                      <a:pPr>
                        <a:buNone/>
                      </a:pPr>
                      <a:r>
                        <a:rPr lang="zh-CN" altLang="en-US" sz="2400"/>
                        <a:t>界面风格：采用图形界面</a:t>
                      </a:r>
                    </a:p>
                  </a:txBody>
                  <a:tcPr/>
                </a:tc>
                <a:extLst>
                  <a:ext uri="{0D108BD9-81ED-4DB2-BD59-A6C34878D82A}">
                    <a16:rowId xmlns:a16="http://schemas.microsoft.com/office/drawing/2014/main" val="10001"/>
                  </a:ext>
                </a:extLst>
              </a:tr>
              <a:tr h="870585">
                <a:tc>
                  <a:txBody>
                    <a:bodyPr/>
                    <a:lstStyle/>
                    <a:p>
                      <a:pPr>
                        <a:buNone/>
                      </a:pPr>
                      <a:r>
                        <a:rPr lang="zh-CN" altLang="en-US" sz="2400"/>
                        <a:t>界面操作：界面上的每个按钮都是经过精心设计，以求客户方便使用</a:t>
                      </a:r>
                    </a:p>
                  </a:txBody>
                  <a:tcPr/>
                </a:tc>
                <a:extLst>
                  <a:ext uri="{0D108BD9-81ED-4DB2-BD59-A6C34878D82A}">
                    <a16:rowId xmlns:a16="http://schemas.microsoft.com/office/drawing/2014/main" val="10002"/>
                  </a:ext>
                </a:extLst>
              </a:tr>
              <a:tr h="483235">
                <a:tc>
                  <a:txBody>
                    <a:bodyPr/>
                    <a:lstStyle/>
                    <a:p>
                      <a:pPr>
                        <a:buNone/>
                      </a:pPr>
                      <a:r>
                        <a:rPr lang="zh-CN" altLang="en-US" sz="2400"/>
                        <a:t>界面消息：将搜索所得的消息按卡片式的瀑布流页面集中显示</a:t>
                      </a:r>
                    </a:p>
                  </a:txBody>
                  <a:tcPr/>
                </a:tc>
                <a:extLst>
                  <a:ext uri="{0D108BD9-81ED-4DB2-BD59-A6C34878D82A}">
                    <a16:rowId xmlns:a16="http://schemas.microsoft.com/office/drawing/2014/main" val="10003"/>
                  </a:ext>
                </a:extLst>
              </a:tr>
            </a:tbl>
          </a:graphicData>
        </a:graphic>
      </p:graphicFrame>
      <p:graphicFrame>
        <p:nvGraphicFramePr>
          <p:cNvPr id="7" name="表格 6"/>
          <p:cNvGraphicFramePr/>
          <p:nvPr>
            <p:custDataLst>
              <p:tags r:id="rId2"/>
            </p:custDataLst>
          </p:nvPr>
        </p:nvGraphicFramePr>
        <p:xfrm>
          <a:off x="1828800" y="4377055"/>
          <a:ext cx="8533765" cy="914400"/>
        </p:xfrm>
        <a:graphic>
          <a:graphicData uri="http://schemas.openxmlformats.org/drawingml/2006/table">
            <a:tbl>
              <a:tblPr firstRow="1" bandRow="1">
                <a:tableStyleId>{5C22544A-7EE6-4342-B048-85BDC9FD1C3A}</a:tableStyleId>
              </a:tblPr>
              <a:tblGrid>
                <a:gridCol w="8533765">
                  <a:extLst>
                    <a:ext uri="{9D8B030D-6E8A-4147-A177-3AD203B41FA5}">
                      <a16:colId xmlns:a16="http://schemas.microsoft.com/office/drawing/2014/main" val="20000"/>
                    </a:ext>
                  </a:extLst>
                </a:gridCol>
              </a:tblGrid>
              <a:tr h="381000">
                <a:tc>
                  <a:txBody>
                    <a:bodyPr/>
                    <a:lstStyle/>
                    <a:p>
                      <a:pPr>
                        <a:buNone/>
                      </a:pPr>
                      <a:r>
                        <a:rPr lang="zh-CN" altLang="en-US" sz="2400"/>
                        <a:t>2. 硬件接口</a:t>
                      </a:r>
                    </a:p>
                  </a:txBody>
                  <a:tcPr/>
                </a:tc>
                <a:extLst>
                  <a:ext uri="{0D108BD9-81ED-4DB2-BD59-A6C34878D82A}">
                    <a16:rowId xmlns:a16="http://schemas.microsoft.com/office/drawing/2014/main" val="10000"/>
                  </a:ext>
                </a:extLst>
              </a:tr>
              <a:tr h="381000">
                <a:tc>
                  <a:txBody>
                    <a:bodyPr/>
                    <a:lstStyle/>
                    <a:p>
                      <a:pPr>
                        <a:buNone/>
                      </a:pPr>
                      <a:r>
                        <a:rPr lang="zh-CN" altLang="en-US" sz="2400"/>
                        <a:t>通信协议：TCP/IP协议</a:t>
                      </a:r>
                    </a:p>
                  </a:txBody>
                  <a:tcPr/>
                </a:tc>
                <a:extLst>
                  <a:ext uri="{0D108BD9-81ED-4DB2-BD59-A6C34878D82A}">
                    <a16:rowId xmlns:a16="http://schemas.microsoft.com/office/drawing/2014/main" val="1000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12</a:t>
            </a:r>
          </a:p>
        </p:txBody>
      </p:sp>
      <p:sp>
        <p:nvSpPr>
          <p:cNvPr id="7" name="文本框 6"/>
          <p:cNvSpPr txBox="1"/>
          <p:nvPr/>
        </p:nvSpPr>
        <p:spPr>
          <a:xfrm>
            <a:off x="2537462" y="4450053"/>
            <a:ext cx="71170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其他专门要求和总体设计约束</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其他专门要求</a:t>
            </a:r>
          </a:p>
        </p:txBody>
      </p:sp>
      <p:sp>
        <p:nvSpPr>
          <p:cNvPr id="4" name="文本框 3"/>
          <p:cNvSpPr txBox="1"/>
          <p:nvPr/>
        </p:nvSpPr>
        <p:spPr>
          <a:xfrm>
            <a:off x="1478280" y="2182495"/>
            <a:ext cx="9012555" cy="3046095"/>
          </a:xfrm>
          <a:prstGeom prst="rect">
            <a:avLst/>
          </a:prstGeom>
          <a:solidFill>
            <a:schemeClr val="accent5">
              <a:lumMod val="75000"/>
            </a:schemeClr>
          </a:solidFill>
        </p:spPr>
        <p:txBody>
          <a:bodyPr wrap="square" rtlCol="0">
            <a:spAutoFit/>
          </a:bodyPr>
          <a:lstStyle/>
          <a:p>
            <a:r>
              <a:rPr lang="en-US" altLang="zh-CN" sz="3200" b="1">
                <a:solidFill>
                  <a:schemeClr val="bg1"/>
                </a:solidFill>
              </a:rPr>
              <a:t>1.</a:t>
            </a:r>
            <a:r>
              <a:rPr lang="zh-CN" altLang="en-US" sz="3200" b="1">
                <a:solidFill>
                  <a:schemeClr val="bg1"/>
                </a:solidFill>
              </a:rPr>
              <a:t>逆向需求</a:t>
            </a:r>
          </a:p>
          <a:p>
            <a:endParaRPr lang="zh-CN" altLang="en-US" sz="3200" b="1">
              <a:solidFill>
                <a:schemeClr val="bg1"/>
              </a:solidFill>
            </a:endParaRPr>
          </a:p>
          <a:p>
            <a:endParaRPr lang="zh-CN" altLang="en-US" sz="3200" b="1">
              <a:solidFill>
                <a:schemeClr val="bg1"/>
              </a:solidFill>
            </a:endParaRPr>
          </a:p>
          <a:p>
            <a:r>
              <a:rPr lang="en-US" altLang="zh-CN" sz="3200" b="1">
                <a:solidFill>
                  <a:schemeClr val="bg1"/>
                </a:solidFill>
              </a:rPr>
              <a:t>2.</a:t>
            </a:r>
            <a:r>
              <a:rPr lang="zh-CN" altLang="en-US" sz="3200" b="1">
                <a:solidFill>
                  <a:schemeClr val="bg1"/>
                </a:solidFill>
              </a:rPr>
              <a:t>将来可能提出的要求</a:t>
            </a:r>
          </a:p>
          <a:p>
            <a:r>
              <a:rPr lang="zh-CN" altLang="en-US" sz="3200" b="1">
                <a:solidFill>
                  <a:schemeClr val="bg1"/>
                </a:solidFill>
              </a:rPr>
              <a:t>未来可能会考虑到使用群体的地域性，用户的人气值的计算等要求。</a:t>
            </a:r>
          </a:p>
        </p:txBody>
      </p:sp>
      <p:graphicFrame>
        <p:nvGraphicFramePr>
          <p:cNvPr id="2" name="表格 1"/>
          <p:cNvGraphicFramePr/>
          <p:nvPr>
            <p:custDataLst>
              <p:tags r:id="rId1"/>
            </p:custDataLst>
          </p:nvPr>
        </p:nvGraphicFramePr>
        <p:xfrm>
          <a:off x="2186305" y="2737485"/>
          <a:ext cx="7208520" cy="731520"/>
        </p:xfrm>
        <a:graphic>
          <a:graphicData uri="http://schemas.openxmlformats.org/drawingml/2006/table">
            <a:tbl>
              <a:tblPr firstRow="1" bandRow="1">
                <a:tableStyleId>{5940675A-B579-460E-94D1-54222C63F5DA}</a:tableStyleId>
              </a:tblPr>
              <a:tblGrid>
                <a:gridCol w="3776345">
                  <a:extLst>
                    <a:ext uri="{9D8B030D-6E8A-4147-A177-3AD203B41FA5}">
                      <a16:colId xmlns:a16="http://schemas.microsoft.com/office/drawing/2014/main" val="20000"/>
                    </a:ext>
                  </a:extLst>
                </a:gridCol>
                <a:gridCol w="3432175">
                  <a:extLst>
                    <a:ext uri="{9D8B030D-6E8A-4147-A177-3AD203B41FA5}">
                      <a16:colId xmlns:a16="http://schemas.microsoft.com/office/drawing/2014/main" val="20001"/>
                    </a:ext>
                  </a:extLst>
                </a:gridCol>
              </a:tblGrid>
              <a:tr h="264160">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要求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备注</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264160">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不强制用户进行操作</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lstStyle/>
                    <a:p>
                      <a:pPr indent="0">
                        <a:buNone/>
                      </a:pPr>
                      <a:endParaRPr lang="en-US" altLang="en-US" sz="24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4556761" y="40596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总体设计约束</a:t>
            </a:r>
          </a:p>
        </p:txBody>
      </p:sp>
      <p:sp>
        <p:nvSpPr>
          <p:cNvPr id="4" name="文本框 3"/>
          <p:cNvSpPr txBox="1"/>
          <p:nvPr/>
        </p:nvSpPr>
        <p:spPr>
          <a:xfrm>
            <a:off x="995045" y="972185"/>
            <a:ext cx="10652760" cy="5692775"/>
          </a:xfrm>
          <a:prstGeom prst="rect">
            <a:avLst/>
          </a:prstGeom>
          <a:solidFill>
            <a:schemeClr val="accent5">
              <a:lumMod val="60000"/>
              <a:lumOff val="40000"/>
            </a:schemeClr>
          </a:solidFill>
        </p:spPr>
        <p:txBody>
          <a:bodyPr wrap="square" rtlCol="0">
            <a:spAutoFit/>
          </a:bodyPr>
          <a:lstStyle/>
          <a:p>
            <a:r>
              <a:rPr lang="zh-CN" altLang="en-US" sz="2800" b="1" dirty="0">
                <a:solidFill>
                  <a:schemeClr val="accent1">
                    <a:lumMod val="50000"/>
                  </a:schemeClr>
                </a:solidFill>
              </a:rPr>
              <a:t>1. 标准符合性</a:t>
            </a:r>
          </a:p>
          <a:p>
            <a:r>
              <a:rPr lang="zh-CN" altLang="en-US" sz="2800" b="1" dirty="0">
                <a:solidFill>
                  <a:schemeClr val="accent1">
                    <a:lumMod val="50000"/>
                  </a:schemeClr>
                </a:solidFill>
              </a:rPr>
              <a:t>本系统需求采用国家标准GB8567-06；</a:t>
            </a:r>
          </a:p>
          <a:p>
            <a:r>
              <a:rPr lang="zh-CN" altLang="en-US" sz="2800" b="1" dirty="0">
                <a:solidFill>
                  <a:schemeClr val="accent1">
                    <a:lumMod val="50000"/>
                  </a:schemeClr>
                </a:solidFill>
              </a:rPr>
              <a:t>国家标准GB8567-06 ：对所开发软件的功能、性能、用户界面及运行环境等作出详细的说明。它是在用户与开发人员双方对软件需求取得共同理解并达成协议的条件下编写的，也是实施开发工作的基础。</a:t>
            </a:r>
          </a:p>
          <a:p>
            <a:r>
              <a:rPr lang="zh-CN" altLang="en-US" sz="2800" b="1" dirty="0">
                <a:solidFill>
                  <a:schemeClr val="accent1">
                    <a:lumMod val="50000"/>
                  </a:schemeClr>
                </a:solidFill>
              </a:rPr>
              <a:t>2. 硬件约束</a:t>
            </a:r>
          </a:p>
          <a:p>
            <a:r>
              <a:rPr lang="zh-CN" altLang="en-US" sz="2800" b="1" dirty="0">
                <a:solidFill>
                  <a:schemeClr val="accent1">
                    <a:lumMod val="50000"/>
                  </a:schemeClr>
                </a:solidFill>
              </a:rPr>
              <a:t>（1）开发地点：宿舍 / 机房 / 图书馆</a:t>
            </a:r>
          </a:p>
          <a:p>
            <a:r>
              <a:rPr lang="zh-CN" altLang="en-US" sz="2800" b="1" dirty="0">
                <a:solidFill>
                  <a:schemeClr val="accent1">
                    <a:lumMod val="50000"/>
                  </a:schemeClr>
                </a:solidFill>
              </a:rPr>
              <a:t>（2）实验设备：个人PC 机 / 实验室PC机</a:t>
            </a:r>
          </a:p>
          <a:p>
            <a:r>
              <a:rPr lang="zh-CN" altLang="en-US" sz="2800" b="1" dirty="0">
                <a:solidFill>
                  <a:schemeClr val="accent1">
                    <a:lumMod val="50000"/>
                  </a:schemeClr>
                </a:solidFill>
              </a:rPr>
              <a:t>（3）项目资源：3台PC机、3台移动设备</a:t>
            </a:r>
          </a:p>
          <a:p>
            <a:r>
              <a:rPr lang="zh-CN" altLang="en-US" sz="2800" b="1" dirty="0">
                <a:solidFill>
                  <a:schemeClr val="accent1">
                    <a:lumMod val="50000"/>
                  </a:schemeClr>
                </a:solidFill>
              </a:rPr>
              <a:t>（4）PC机系统：3台均为Windows 10 </a:t>
            </a:r>
          </a:p>
          <a:p>
            <a:r>
              <a:rPr lang="zh-CN" altLang="en-US" sz="2800" b="1" dirty="0">
                <a:solidFill>
                  <a:schemeClr val="accent1">
                    <a:lumMod val="50000"/>
                  </a:schemeClr>
                </a:solidFill>
              </a:rPr>
              <a:t>（5）移动设备系统：2台Android、1台iOS</a:t>
            </a:r>
          </a:p>
          <a:p>
            <a:endParaRPr lang="zh-CN" altLang="en-US" sz="2800" b="1" dirty="0">
              <a:solidFill>
                <a:schemeClr val="accent1">
                  <a:lumMod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4556761" y="40596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总体设计约束</a:t>
            </a:r>
          </a:p>
        </p:txBody>
      </p:sp>
      <p:sp>
        <p:nvSpPr>
          <p:cNvPr id="4" name="文本框 3"/>
          <p:cNvSpPr txBox="1"/>
          <p:nvPr/>
        </p:nvSpPr>
        <p:spPr>
          <a:xfrm>
            <a:off x="960120" y="995045"/>
            <a:ext cx="10652760" cy="5692775"/>
          </a:xfrm>
          <a:prstGeom prst="rect">
            <a:avLst/>
          </a:prstGeom>
          <a:solidFill>
            <a:schemeClr val="accent5">
              <a:lumMod val="60000"/>
              <a:lumOff val="40000"/>
            </a:schemeClr>
          </a:solidFill>
        </p:spPr>
        <p:txBody>
          <a:bodyPr wrap="square" rtlCol="0">
            <a:spAutoFit/>
          </a:bodyPr>
          <a:lstStyle/>
          <a:p>
            <a:r>
              <a:rPr lang="zh-CN" altLang="en-US" sz="2800" b="1" dirty="0">
                <a:solidFill>
                  <a:schemeClr val="accent1">
                    <a:lumMod val="50000"/>
                  </a:schemeClr>
                </a:solidFill>
                <a:sym typeface="+mn-ea"/>
              </a:rPr>
              <a:t>3. 技术限制</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此处对使用特定技术的限制，包括接口，数据库，并行操作，通讯协议，设计约定，编程规范等。</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（1）数据库：MySQL5.7</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（2）JDK版本：JAVA8</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（3）浏览器：Google Chrome / Microsoft Edge</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（4）操作系统：Windows 10</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（5）支持环境：Android</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（6）编程语言：Java / MySQL</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（7）设计工具：IDEA、Axure RP、Eclipse、Android Studio</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（8）通信协议：TCP/IP</a:t>
            </a:r>
            <a:endParaRPr lang="zh-CN" altLang="en-US" sz="2800" b="1" dirty="0">
              <a:solidFill>
                <a:schemeClr val="accent1">
                  <a:lumMod val="50000"/>
                </a:schemeClr>
              </a:solidFill>
            </a:endParaRPr>
          </a:p>
          <a:p>
            <a:r>
              <a:rPr lang="zh-CN" altLang="en-US" sz="2800" b="1" dirty="0">
                <a:solidFill>
                  <a:schemeClr val="accent1">
                    <a:lumMod val="50000"/>
                  </a:schemeClr>
                </a:solidFill>
                <a:sym typeface="+mn-ea"/>
              </a:rPr>
              <a:t>（9）编程规范：严格遵守标准版变量定义与变量命名法则</a:t>
            </a:r>
            <a:endParaRPr lang="zh-CN" altLang="en-US" sz="2800" b="1" dirty="0">
              <a:solidFill>
                <a:schemeClr val="accent1">
                  <a:lumMod val="50000"/>
                </a:schemeClr>
              </a:solidFill>
            </a:endParaRPr>
          </a:p>
          <a:p>
            <a:endParaRPr lang="zh-CN" altLang="en-US" sz="2800" b="1" dirty="0">
              <a:solidFill>
                <a:schemeClr val="accent1">
                  <a:lumMod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13</a:t>
            </a:r>
          </a:p>
        </p:txBody>
      </p:sp>
      <p:sp>
        <p:nvSpPr>
          <p:cNvPr id="7" name="文本框 6"/>
          <p:cNvSpPr txBox="1"/>
          <p:nvPr/>
        </p:nvSpPr>
        <p:spPr>
          <a:xfrm>
            <a:off x="4671062" y="4450053"/>
            <a:ext cx="28498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合格性规定</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4" name="文本框 3"/>
          <p:cNvSpPr txBox="1"/>
          <p:nvPr/>
        </p:nvSpPr>
        <p:spPr>
          <a:xfrm>
            <a:off x="960120" y="382905"/>
            <a:ext cx="10781030" cy="6123940"/>
          </a:xfrm>
          <a:prstGeom prst="rect">
            <a:avLst/>
          </a:prstGeom>
          <a:solidFill>
            <a:schemeClr val="accent5">
              <a:lumMod val="60000"/>
              <a:lumOff val="40000"/>
            </a:schemeClr>
          </a:solidFill>
        </p:spPr>
        <p:txBody>
          <a:bodyPr wrap="square" rtlCol="0">
            <a:spAutoFit/>
          </a:bodyPr>
          <a:lstStyle/>
          <a:p>
            <a:r>
              <a:rPr lang="zh-CN" altLang="en-US" sz="2800" b="1" dirty="0">
                <a:solidFill>
                  <a:schemeClr val="accent1">
                    <a:lumMod val="50000"/>
                  </a:schemeClr>
                </a:solidFill>
                <a:sym typeface="+mn-ea"/>
              </a:rPr>
              <a:t>1. 用户层面</a:t>
            </a:r>
          </a:p>
          <a:p>
            <a:r>
              <a:rPr lang="zh-CN" altLang="en-US" sz="2800" b="1" dirty="0">
                <a:solidFill>
                  <a:schemeClr val="accent1">
                    <a:lumMod val="50000"/>
                  </a:schemeClr>
                </a:solidFill>
                <a:sym typeface="+mn-ea"/>
              </a:rPr>
              <a:t>（1）用户能够通过注册登录使用App应用程序</a:t>
            </a:r>
          </a:p>
          <a:p>
            <a:r>
              <a:rPr lang="zh-CN" altLang="en-US" sz="2800" b="1" dirty="0">
                <a:solidFill>
                  <a:schemeClr val="accent1">
                    <a:lumMod val="50000"/>
                  </a:schemeClr>
                </a:solidFill>
                <a:sym typeface="+mn-ea"/>
              </a:rPr>
              <a:t>（2）允许用户进行查询、新增、修改、删除文本记录</a:t>
            </a:r>
          </a:p>
          <a:p>
            <a:r>
              <a:rPr lang="zh-CN" altLang="en-US" sz="2800" b="1" dirty="0">
                <a:solidFill>
                  <a:schemeClr val="accent1">
                    <a:lumMod val="50000"/>
                  </a:schemeClr>
                </a:solidFill>
                <a:sym typeface="+mn-ea"/>
              </a:rPr>
              <a:t>（3）用户可以在社区分享总结的动态并对他人的动态转发、点赞、收藏</a:t>
            </a:r>
          </a:p>
          <a:p>
            <a:r>
              <a:rPr lang="zh-CN" altLang="en-US" sz="2800" b="1" dirty="0">
                <a:solidFill>
                  <a:schemeClr val="accent1">
                    <a:lumMod val="50000"/>
                  </a:schemeClr>
                </a:solidFill>
                <a:sym typeface="+mn-ea"/>
              </a:rPr>
              <a:t>（4）用户能够进行日常打卡</a:t>
            </a:r>
          </a:p>
          <a:p>
            <a:r>
              <a:rPr lang="zh-CN" altLang="en-US" sz="2800" b="1" dirty="0">
                <a:solidFill>
                  <a:schemeClr val="accent1">
                    <a:lumMod val="50000"/>
                  </a:schemeClr>
                </a:solidFill>
                <a:sym typeface="+mn-ea"/>
              </a:rPr>
              <a:t>2. 性能层面</a:t>
            </a:r>
          </a:p>
          <a:p>
            <a:r>
              <a:rPr lang="zh-CN" altLang="en-US" sz="2800" b="1" dirty="0">
                <a:solidFill>
                  <a:schemeClr val="accent1">
                    <a:lumMod val="50000"/>
                  </a:schemeClr>
                </a:solidFill>
                <a:sym typeface="+mn-ea"/>
              </a:rPr>
              <a:t>（1）搜索内容能在2s内呈现给用户</a:t>
            </a:r>
          </a:p>
          <a:p>
            <a:r>
              <a:rPr lang="zh-CN" altLang="en-US" sz="2800" b="1" dirty="0">
                <a:solidFill>
                  <a:schemeClr val="accent1">
                    <a:lumMod val="50000"/>
                  </a:schemeClr>
                </a:solidFill>
                <a:sym typeface="+mn-ea"/>
              </a:rPr>
              <a:t>（2）确保App应用程序的安全性，确保用户隐私不泄露</a:t>
            </a:r>
          </a:p>
          <a:p>
            <a:r>
              <a:rPr lang="zh-CN" altLang="en-US" sz="2800" b="1" dirty="0">
                <a:solidFill>
                  <a:schemeClr val="accent1">
                    <a:lumMod val="50000"/>
                  </a:schemeClr>
                </a:solidFill>
                <a:sym typeface="+mn-ea"/>
              </a:rPr>
              <a:t>（3）App应用程序在使用时1天内不能超过2次故障</a:t>
            </a:r>
          </a:p>
          <a:p>
            <a:r>
              <a:rPr lang="zh-CN" altLang="en-US" sz="2800" b="1" dirty="0">
                <a:solidFill>
                  <a:schemeClr val="accent1">
                    <a:lumMod val="50000"/>
                  </a:schemeClr>
                </a:solidFill>
                <a:sym typeface="+mn-ea"/>
              </a:rPr>
              <a:t>（4）确保能在Android和iOS系统平台上流畅运行</a:t>
            </a:r>
          </a:p>
          <a:p>
            <a:r>
              <a:rPr lang="zh-CN" altLang="en-US" sz="2800" b="1" dirty="0">
                <a:solidFill>
                  <a:schemeClr val="accent1">
                    <a:lumMod val="50000"/>
                  </a:schemeClr>
                </a:solidFill>
                <a:sym typeface="+mn-ea"/>
              </a:rPr>
              <a:t>3. 约束层面</a:t>
            </a:r>
          </a:p>
          <a:p>
            <a:r>
              <a:rPr lang="zh-CN" altLang="en-US" sz="2800" b="1" dirty="0">
                <a:solidFill>
                  <a:schemeClr val="accent1">
                    <a:lumMod val="50000"/>
                  </a:schemeClr>
                </a:solidFill>
                <a:sym typeface="+mn-ea"/>
              </a:rPr>
              <a:t>（1）确保应用程序运行时网络条件处于良好</a:t>
            </a:r>
          </a:p>
          <a:p>
            <a:r>
              <a:rPr lang="zh-CN" altLang="en-US" sz="2800" b="1" dirty="0">
                <a:solidFill>
                  <a:schemeClr val="accent1">
                    <a:lumMod val="50000"/>
                  </a:schemeClr>
                </a:solidFill>
                <a:sym typeface="+mn-ea"/>
              </a:rPr>
              <a:t>（2）必须在2021年01月18日之前完成关于软件的所用工作</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1179559" y="1917246"/>
            <a:ext cx="4965493" cy="2709091"/>
            <a:chOff x="854439" y="2053652"/>
            <a:chExt cx="4796853" cy="2383437"/>
          </a:xfrm>
        </p:grpSpPr>
        <p:sp>
          <p:nvSpPr>
            <p:cNvPr id="2" name="矩形 1"/>
            <p:cNvSpPr/>
            <p:nvPr/>
          </p:nvSpPr>
          <p:spPr>
            <a:xfrm>
              <a:off x="854439" y="2053652"/>
              <a:ext cx="4796853" cy="238343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942345" y="4042959"/>
              <a:ext cx="299356" cy="296653"/>
            </a:xfrm>
            <a:prstGeom prst="rect">
              <a:avLst/>
            </a:prstGeom>
          </p:spPr>
          <p:txBody>
            <a:bodyPr wrap="none">
              <a:spAutoFit/>
            </a:bodyPr>
            <a:lstStyle/>
            <a:p>
              <a:endParaRPr lang="zh-CN" altLang="en-US" sz="1600" b="1" spc="300" dirty="0">
                <a:solidFill>
                  <a:schemeClr val="bg1"/>
                </a:solidFill>
                <a:latin typeface="Arial" panose="020B0604020202020204" pitchFamily="34" charset="0"/>
                <a:cs typeface="Arial" panose="020B0604020202020204" pitchFamily="34" charset="0"/>
              </a:endParaRPr>
            </a:p>
          </p:txBody>
        </p:sp>
      </p:grpSp>
      <p:sp>
        <p:nvSpPr>
          <p:cNvPr id="29" name="矩形 28"/>
          <p:cNvSpPr/>
          <p:nvPr/>
        </p:nvSpPr>
        <p:spPr>
          <a:xfrm>
            <a:off x="6407152" y="1248924"/>
            <a:ext cx="4974590" cy="4045734"/>
          </a:xfrm>
          <a:prstGeom prst="rect">
            <a:avLst/>
          </a:prstGeom>
        </p:spPr>
        <p:txBody>
          <a:bodyPr vert="horz" wrap="square" lIns="480000" tIns="0" rIns="384000" bIns="0" anchor="ctr" anchorCtr="0">
            <a:noAutofit/>
          </a:bodyPr>
          <a:lstStyle/>
          <a:p>
            <a:pPr algn="just">
              <a:lnSpc>
                <a:spcPct val="150000"/>
              </a:lnSpc>
            </a:pPr>
            <a:r>
              <a:rPr lang="en-US" altLang="zh-CN" sz="2000" b="1" dirty="0">
                <a:solidFill>
                  <a:schemeClr val="tx1">
                    <a:lumMod val="85000"/>
                    <a:lumOff val="15000"/>
                  </a:schemeClr>
                </a:solidFill>
                <a:latin typeface="宋体" panose="02010600030101010101" pitchFamily="2" charset="-122"/>
                <a:ea typeface="宋体" panose="02010600030101010101" pitchFamily="2" charset="-122"/>
              </a:rPr>
              <a:t>    </a:t>
            </a:r>
            <a:r>
              <a:rPr lang="zh-CN" altLang="en-US" sz="2000" b="1" dirty="0">
                <a:solidFill>
                  <a:schemeClr val="tx1">
                    <a:lumMod val="85000"/>
                    <a:lumOff val="15000"/>
                  </a:schemeClr>
                </a:solidFill>
                <a:latin typeface="宋体" panose="02010600030101010101" pitchFamily="2" charset="-122"/>
                <a:ea typeface="宋体" panose="02010600030101010101" pitchFamily="2" charset="-122"/>
              </a:rPr>
              <a:t>本项目的目标在于开发一个移动端应用APP，该软件能够在手机上记录生活的点点滴滴，同时可以发布分享自己的遇到的有趣的新鲜事，收藏、点赞、转发别人的动态。</a:t>
            </a:r>
            <a:endParaRPr lang="en-US" altLang="zh-CN" sz="2000" b="1" dirty="0">
              <a:solidFill>
                <a:schemeClr val="tx1">
                  <a:lumMod val="85000"/>
                  <a:lumOff val="15000"/>
                </a:schemeClr>
              </a:solidFill>
              <a:latin typeface="宋体" panose="02010600030101010101" pitchFamily="2" charset="-122"/>
              <a:ea typeface="宋体" panose="02010600030101010101" pitchFamily="2" charset="-122"/>
            </a:endParaRPr>
          </a:p>
          <a:p>
            <a:pPr algn="just">
              <a:lnSpc>
                <a:spcPct val="150000"/>
              </a:lnSpc>
            </a:pPr>
            <a:r>
              <a:rPr lang="en-US" altLang="zh-CN" sz="2000" b="1" dirty="0">
                <a:solidFill>
                  <a:schemeClr val="tx1">
                    <a:lumMod val="85000"/>
                    <a:lumOff val="15000"/>
                  </a:schemeClr>
                </a:solidFill>
                <a:latin typeface="宋体" panose="02010600030101010101" pitchFamily="2" charset="-122"/>
                <a:ea typeface="宋体" panose="02010600030101010101" pitchFamily="2" charset="-122"/>
              </a:rPr>
              <a:t>    </a:t>
            </a:r>
            <a:r>
              <a:rPr lang="zh-CN" altLang="en-US" sz="2000" b="1" dirty="0">
                <a:solidFill>
                  <a:schemeClr val="tx1">
                    <a:lumMod val="85000"/>
                    <a:lumOff val="15000"/>
                  </a:schemeClr>
                </a:solidFill>
                <a:latin typeface="宋体" panose="02010600030101010101" pitchFamily="2" charset="-122"/>
                <a:ea typeface="宋体" panose="02010600030101010101" pitchFamily="2" charset="-122"/>
              </a:rPr>
              <a:t>我们小组希望在这款App应用程序能够在学生繁忙的生活中提供一些便利与休闲乐趣。</a:t>
            </a:r>
          </a:p>
        </p:txBody>
      </p:sp>
      <p:grpSp>
        <p:nvGrpSpPr>
          <p:cNvPr id="25" name="组合 24"/>
          <p:cNvGrpSpPr/>
          <p:nvPr/>
        </p:nvGrpSpPr>
        <p:grpSpPr>
          <a:xfrm>
            <a:off x="1355725" y="1080135"/>
            <a:ext cx="4429125" cy="604520"/>
            <a:chOff x="813" y="547"/>
            <a:chExt cx="6975" cy="952"/>
          </a:xfrm>
        </p:grpSpPr>
        <p:sp>
          <p:nvSpPr>
            <p:cNvPr id="26" name="文本框 25"/>
            <p:cNvSpPr txBox="1"/>
            <p:nvPr/>
          </p:nvSpPr>
          <p:spPr>
            <a:xfrm>
              <a:off x="2309" y="547"/>
              <a:ext cx="5479" cy="919"/>
            </a:xfrm>
            <a:prstGeom prst="rect">
              <a:avLst/>
            </a:prstGeom>
            <a:noFill/>
          </p:spPr>
          <p:txBody>
            <a:bodyPr wrap="square" rtlCol="0">
              <a:spAutoFit/>
            </a:bodyPr>
            <a:lstStyle/>
            <a:p>
              <a:pPr algn="ctr"/>
              <a:r>
                <a:rPr lang="zh-CN" altLang="en-US" sz="3200" b="1" spc="600" dirty="0">
                  <a:solidFill>
                    <a:schemeClr val="tx2"/>
                  </a:solidFill>
                  <a:latin typeface="Calibri" panose="020F0502020204030204" pitchFamily="34" charset="0"/>
                  <a:ea typeface="微软雅黑" panose="020B0503020204020204" pitchFamily="34" charset="-122"/>
                  <a:cs typeface="Arvo"/>
                </a:rPr>
                <a:t>目标</a:t>
              </a:r>
            </a:p>
          </p:txBody>
        </p:sp>
        <p:sp>
          <p:nvSpPr>
            <p:cNvPr id="30" name="椭圆 29"/>
            <p:cNvSpPr>
              <a:spLocks noChangeAspect="1"/>
            </p:cNvSpPr>
            <p:nvPr/>
          </p:nvSpPr>
          <p:spPr>
            <a:xfrm>
              <a:off x="1459" y="547"/>
              <a:ext cx="952" cy="952"/>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a:spLocks noChangeAspect="1"/>
            </p:cNvSpPr>
            <p:nvPr/>
          </p:nvSpPr>
          <p:spPr>
            <a:xfrm>
              <a:off x="813" y="547"/>
              <a:ext cx="952" cy="952"/>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14</a:t>
            </a:r>
          </a:p>
        </p:txBody>
      </p:sp>
      <p:sp>
        <p:nvSpPr>
          <p:cNvPr id="7" name="文本框 6"/>
          <p:cNvSpPr txBox="1"/>
          <p:nvPr/>
        </p:nvSpPr>
        <p:spPr>
          <a:xfrm>
            <a:off x="4404362" y="4450053"/>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需求可追踪性</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4" name="文本框 3"/>
          <p:cNvSpPr txBox="1"/>
          <p:nvPr/>
        </p:nvSpPr>
        <p:spPr>
          <a:xfrm>
            <a:off x="694055" y="2336165"/>
            <a:ext cx="10803255" cy="2245360"/>
          </a:xfrm>
          <a:prstGeom prst="rect">
            <a:avLst/>
          </a:prstGeom>
          <a:solidFill>
            <a:schemeClr val="accent5">
              <a:lumMod val="60000"/>
              <a:lumOff val="40000"/>
            </a:schemeClr>
          </a:solidFill>
        </p:spPr>
        <p:txBody>
          <a:bodyPr wrap="square" rtlCol="0">
            <a:spAutoFit/>
          </a:bodyPr>
          <a:lstStyle/>
          <a:p>
            <a:pPr indent="711200" fontAlgn="auto">
              <a:extLst>
                <a:ext uri="{35155182-B16C-46BC-9424-99874614C6A1}">
                  <wpsdc:indentchars xmlns:wpsdc="http://www.wps.cn/officeDocument/2017/drawingmlCustomData" xmlns="" val="200" checksum="3773799597"/>
                </a:ext>
              </a:extLst>
            </a:pPr>
            <a:r>
              <a:rPr lang="zh-CN" altLang="en-US" sz="2800" b="1" dirty="0">
                <a:solidFill>
                  <a:schemeClr val="accent1">
                    <a:lumMod val="50000"/>
                  </a:schemeClr>
                </a:solidFill>
                <a:sym typeface="+mn-ea"/>
              </a:rPr>
              <a:t>我们小组考虑到，在需求阶段，很多需求细节客户自己未必清楚，因此这一阶段无法达成一个一成不变的规格说明，这就必须允许客户在开发过程中不断明确自己的需求，我们将持续与用户保持联系来保持需求规格说明的可修改性和可理解性。</a:t>
            </a:r>
          </a:p>
          <a:p>
            <a:pPr indent="711200" fontAlgn="auto">
              <a:extLst>
                <a:ext uri="{35155182-B16C-46BC-9424-99874614C6A1}">
                  <wpsdc:indentchars xmlns:wpsdc="http://www.wps.cn/officeDocument/2017/drawingmlCustomData" xmlns="" val="200" checksum="3773799597"/>
                </a:ext>
              </a:extLst>
            </a:pPr>
            <a:r>
              <a:rPr lang="zh-CN" altLang="en-US" sz="2800" b="1" dirty="0">
                <a:solidFill>
                  <a:schemeClr val="accent1">
                    <a:lumMod val="50000"/>
                  </a:schemeClr>
                </a:solidFill>
                <a:sym typeface="+mn-ea"/>
              </a:rPr>
              <a:t>同时需求规格说明书与相关文档应可以相互对照和查阅。</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15</a:t>
            </a:r>
          </a:p>
        </p:txBody>
      </p:sp>
      <p:sp>
        <p:nvSpPr>
          <p:cNvPr id="7" name="文本框 6"/>
          <p:cNvSpPr txBox="1"/>
          <p:nvPr/>
        </p:nvSpPr>
        <p:spPr>
          <a:xfrm>
            <a:off x="4607562" y="4450053"/>
            <a:ext cx="29768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注解和附录</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931490" y="104875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5623560" y="662940"/>
            <a:ext cx="1163955" cy="386080"/>
          </a:xfrm>
          <a:prstGeom prst="rect">
            <a:avLst/>
          </a:prstGeom>
          <a:noFill/>
        </p:spPr>
        <p:txBody>
          <a:bodyPr wrap="squar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注解</a:t>
            </a:r>
          </a:p>
        </p:txBody>
      </p:sp>
      <p:sp>
        <p:nvSpPr>
          <p:cNvPr id="4" name="Rectangle 3"/>
          <p:cNvSpPr/>
          <p:nvPr/>
        </p:nvSpPr>
        <p:spPr>
          <a:xfrm>
            <a:off x="1075690" y="1539240"/>
            <a:ext cx="10074910" cy="478917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7" name="文本框 6"/>
          <p:cNvSpPr txBox="1"/>
          <p:nvPr/>
        </p:nvSpPr>
        <p:spPr>
          <a:xfrm>
            <a:off x="1275715" y="1643380"/>
            <a:ext cx="9706610" cy="4523105"/>
          </a:xfrm>
          <a:prstGeom prst="rect">
            <a:avLst/>
          </a:prstGeom>
          <a:noFill/>
        </p:spPr>
        <p:txBody>
          <a:bodyPr wrap="square" rtlCol="0">
            <a:spAutoFit/>
          </a:bodyPr>
          <a:lstStyle/>
          <a:p>
            <a:r>
              <a:rPr lang="zh-CN" altLang="en-US" sz="2400"/>
              <a:t>APP：手机软件，主要指安装在智能手机上的软件，完善原始系统的不足与个性化。使手机完善其功能，为用户提供更丰富的使用体验的主要手段。</a:t>
            </a:r>
          </a:p>
          <a:p>
            <a:r>
              <a:rPr lang="zh-CN" altLang="en-US" sz="2400"/>
              <a:t>Vue：一套用于构建用户界面的渐进式JavaScript框架。</a:t>
            </a:r>
          </a:p>
          <a:p>
            <a:r>
              <a:rPr lang="zh-CN" altLang="en-US" sz="2400"/>
              <a:t>Flutter： Google 开源的 UI 工具包，帮助开发者通过一套代码库高效构建多平台精美应用，支持移动、Web、桌面和嵌入式平台。</a:t>
            </a:r>
          </a:p>
          <a:p>
            <a:r>
              <a:rPr lang="zh-CN" altLang="en-US" sz="2400"/>
              <a:t>MySql：一种关系数据库管理系统，关系数据库将数据保存在不同表中，增加了速度提高了灵活性。</a:t>
            </a:r>
          </a:p>
          <a:p>
            <a:r>
              <a:rPr lang="zh-CN" altLang="en-US" sz="2400"/>
              <a:t>Spring Boot：由Pivotal团队在2013年开始研发、2014年4月发布第一个版本的全新开源的轻量级框架。它基于Spring4.0设计，不仅继承了Spring框架原有的优秀特性，而且还通过简化配置来进一步简化了Spring应用的整个搭建和开发过程。</a:t>
            </a:r>
          </a:p>
        </p:txBody>
      </p:sp>
      <p:sp>
        <p:nvSpPr>
          <p:cNvPr id="2" name="文本框 1"/>
          <p:cNvSpPr txBox="1"/>
          <p:nvPr/>
        </p:nvSpPr>
        <p:spPr>
          <a:xfrm>
            <a:off x="6563360" y="521970"/>
            <a:ext cx="2600325" cy="368300"/>
          </a:xfrm>
          <a:prstGeom prst="rect">
            <a:avLst/>
          </a:prstGeom>
          <a:noFill/>
        </p:spPr>
        <p:txBody>
          <a:bodyPr wrap="square" rtlCol="0">
            <a:spAutoFit/>
          </a:bodyPr>
          <a:lstStyle/>
          <a:p>
            <a:r>
              <a:rPr lang="en-US" altLang="zh-CN"/>
              <a:t>[1][2][3][4]</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931490" y="104875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5300345" y="662940"/>
            <a:ext cx="1960245" cy="386080"/>
          </a:xfrm>
          <a:prstGeom prst="rect">
            <a:avLst/>
          </a:prstGeom>
          <a:noFill/>
        </p:spPr>
        <p:txBody>
          <a:bodyPr wrap="squar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参考资料</a:t>
            </a:r>
          </a:p>
        </p:txBody>
      </p:sp>
      <p:sp>
        <p:nvSpPr>
          <p:cNvPr id="4" name="Rectangle 3"/>
          <p:cNvSpPr/>
          <p:nvPr/>
        </p:nvSpPr>
        <p:spPr>
          <a:xfrm>
            <a:off x="1167765" y="1188720"/>
            <a:ext cx="10074910" cy="220091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7" name="文本框 6"/>
          <p:cNvSpPr txBox="1"/>
          <p:nvPr/>
        </p:nvSpPr>
        <p:spPr>
          <a:xfrm>
            <a:off x="1351915" y="1320165"/>
            <a:ext cx="9706610" cy="1938020"/>
          </a:xfrm>
          <a:prstGeom prst="rect">
            <a:avLst/>
          </a:prstGeom>
          <a:noFill/>
        </p:spPr>
        <p:txBody>
          <a:bodyPr wrap="square" rtlCol="0">
            <a:spAutoFit/>
          </a:bodyPr>
          <a:lstStyle/>
          <a:p>
            <a:r>
              <a:rPr lang="zh-CN" altLang="en-US" sz="2400"/>
              <a:t>[1] Vue.js [EB/OL]. https://cn.vuejs.org/  -2020/11/04</a:t>
            </a:r>
          </a:p>
          <a:p>
            <a:r>
              <a:rPr lang="zh-CN" altLang="en-US" sz="2400"/>
              <a:t>[2] Flutter [EB/OL].https://flutterchina.club/  -2020/11/04</a:t>
            </a:r>
          </a:p>
          <a:p>
            <a:r>
              <a:rPr lang="zh-CN" altLang="en-US" sz="2400"/>
              <a:t>[3] MySql [EB/OL]. https://www.mysql.com/  -2020/11/04</a:t>
            </a:r>
          </a:p>
          <a:p>
            <a:r>
              <a:rPr lang="zh-CN" altLang="en-US" sz="2400"/>
              <a:t>[4] Spring Boot [EB/OL]. https://spring.io/projects/spring-boot  -2020/11/04</a:t>
            </a:r>
          </a:p>
        </p:txBody>
      </p:sp>
      <p:cxnSp>
        <p:nvCxnSpPr>
          <p:cNvPr id="2" name="直接连接符 1"/>
          <p:cNvCxnSpPr/>
          <p:nvPr/>
        </p:nvCxnSpPr>
        <p:spPr>
          <a:xfrm>
            <a:off x="5931490" y="404214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12"/>
          <p:cNvSpPr txBox="1"/>
          <p:nvPr/>
        </p:nvSpPr>
        <p:spPr>
          <a:xfrm>
            <a:off x="5300345" y="3656330"/>
            <a:ext cx="1960245" cy="386080"/>
          </a:xfrm>
          <a:prstGeom prst="rect">
            <a:avLst/>
          </a:prstGeom>
          <a:noFill/>
        </p:spPr>
        <p:txBody>
          <a:bodyPr wrap="squar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数据字典</a:t>
            </a:r>
          </a:p>
        </p:txBody>
      </p:sp>
      <p:sp>
        <p:nvSpPr>
          <p:cNvPr id="5" name="Rectangle 3"/>
          <p:cNvSpPr/>
          <p:nvPr/>
        </p:nvSpPr>
        <p:spPr>
          <a:xfrm>
            <a:off x="1167765" y="4182110"/>
            <a:ext cx="10074910" cy="220091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6" name="文本框 5"/>
          <p:cNvSpPr txBox="1"/>
          <p:nvPr/>
        </p:nvSpPr>
        <p:spPr>
          <a:xfrm>
            <a:off x="5607236" y="5077460"/>
            <a:ext cx="1346461" cy="460375"/>
          </a:xfrm>
          <a:prstGeom prst="rect">
            <a:avLst/>
          </a:prstGeom>
          <a:noFill/>
        </p:spPr>
        <p:txBody>
          <a:bodyPr wrap="square" rtlCol="0">
            <a:spAutoFit/>
          </a:bodyPr>
          <a:lstStyle/>
          <a:p>
            <a:r>
              <a:rPr lang="zh-CN" altLang="en-US" sz="2400"/>
              <a:t>超链接</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52961"/>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33222"/>
            <a:ext cx="1413627" cy="1756768"/>
          </a:xfrm>
          <a:prstGeom prst="rect">
            <a:avLst/>
          </a:prstGeom>
        </p:spPr>
      </p:pic>
      <p:sp>
        <p:nvSpPr>
          <p:cNvPr id="6" name="矩形 5"/>
          <p:cNvSpPr/>
          <p:nvPr/>
        </p:nvSpPr>
        <p:spPr>
          <a:xfrm>
            <a:off x="5436566" y="2296107"/>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16</a:t>
            </a:r>
          </a:p>
        </p:txBody>
      </p:sp>
      <p:sp>
        <p:nvSpPr>
          <p:cNvPr id="7" name="文本框 6"/>
          <p:cNvSpPr txBox="1"/>
          <p:nvPr/>
        </p:nvSpPr>
        <p:spPr>
          <a:xfrm>
            <a:off x="3696972" y="4481168"/>
            <a:ext cx="4983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会议记录与绩效评价</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822270" y="95604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TextBox 12"/>
          <p:cNvSpPr txBox="1"/>
          <p:nvPr/>
        </p:nvSpPr>
        <p:spPr>
          <a:xfrm>
            <a:off x="5242561" y="570430"/>
            <a:ext cx="1706880" cy="386080"/>
          </a:xfrm>
          <a:prstGeom prst="rect">
            <a:avLst/>
          </a:prstGeom>
          <a:noFill/>
        </p:spPr>
        <p:txBody>
          <a:bodyPr wrap="non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绩效评价</a:t>
            </a:r>
          </a:p>
        </p:txBody>
      </p:sp>
      <p:graphicFrame>
        <p:nvGraphicFramePr>
          <p:cNvPr id="4" name="表格 3"/>
          <p:cNvGraphicFramePr/>
          <p:nvPr>
            <p:custDataLst>
              <p:tags r:id="rId1"/>
            </p:custDataLst>
            <p:extLst>
              <p:ext uri="{D42A27DB-BD31-4B8C-83A1-F6EECF244321}">
                <p14:modId xmlns:p14="http://schemas.microsoft.com/office/powerpoint/2010/main" val="1994541054"/>
              </p:ext>
            </p:extLst>
          </p:nvPr>
        </p:nvGraphicFramePr>
        <p:xfrm>
          <a:off x="1447800" y="1430655"/>
          <a:ext cx="9366885" cy="3667125"/>
        </p:xfrm>
        <a:graphic>
          <a:graphicData uri="http://schemas.openxmlformats.org/drawingml/2006/table">
            <a:tbl>
              <a:tblPr firstRow="1" bandRow="1">
                <a:tableStyleId>{5C22544A-7EE6-4342-B048-85BDC9FD1C3A}</a:tableStyleId>
              </a:tblPr>
              <a:tblGrid>
                <a:gridCol w="3122295">
                  <a:extLst>
                    <a:ext uri="{9D8B030D-6E8A-4147-A177-3AD203B41FA5}">
                      <a16:colId xmlns:a16="http://schemas.microsoft.com/office/drawing/2014/main" val="20000"/>
                    </a:ext>
                  </a:extLst>
                </a:gridCol>
                <a:gridCol w="3122295">
                  <a:extLst>
                    <a:ext uri="{9D8B030D-6E8A-4147-A177-3AD203B41FA5}">
                      <a16:colId xmlns:a16="http://schemas.microsoft.com/office/drawing/2014/main" val="20001"/>
                    </a:ext>
                  </a:extLst>
                </a:gridCol>
                <a:gridCol w="3122295">
                  <a:extLst>
                    <a:ext uri="{9D8B030D-6E8A-4147-A177-3AD203B41FA5}">
                      <a16:colId xmlns:a16="http://schemas.microsoft.com/office/drawing/2014/main" val="20002"/>
                    </a:ext>
                  </a:extLst>
                </a:gridCol>
              </a:tblGrid>
              <a:tr h="887095">
                <a:tc>
                  <a:txBody>
                    <a:bodyPr/>
                    <a:lstStyle/>
                    <a:p>
                      <a:pPr algn="ctr">
                        <a:buNone/>
                      </a:pPr>
                      <a:r>
                        <a:rPr lang="zh-CN" altLang="en-US" sz="2000" b="1">
                          <a:solidFill>
                            <a:schemeClr val="bg1"/>
                          </a:solidFill>
                        </a:rPr>
                        <a:t>姓名</a:t>
                      </a:r>
                    </a:p>
                  </a:txBody>
                  <a:tcPr anchor="ctr"/>
                </a:tc>
                <a:tc>
                  <a:txBody>
                    <a:bodyPr/>
                    <a:lstStyle/>
                    <a:p>
                      <a:pPr algn="ctr">
                        <a:buNone/>
                      </a:pPr>
                      <a:r>
                        <a:rPr lang="zh-CN" altLang="en-US" sz="2000" b="1">
                          <a:solidFill>
                            <a:schemeClr val="bg1"/>
                          </a:solidFill>
                        </a:rPr>
                        <a:t>工作</a:t>
                      </a:r>
                    </a:p>
                  </a:txBody>
                  <a:tcPr anchor="ctr"/>
                </a:tc>
                <a:tc>
                  <a:txBody>
                    <a:bodyPr/>
                    <a:lstStyle/>
                    <a:p>
                      <a:pPr algn="ctr">
                        <a:buNone/>
                      </a:pPr>
                      <a:r>
                        <a:rPr lang="zh-CN" altLang="en-US" sz="2000" b="1">
                          <a:solidFill>
                            <a:schemeClr val="bg1"/>
                          </a:solidFill>
                        </a:rPr>
                        <a:t>评价</a:t>
                      </a:r>
                    </a:p>
                  </a:txBody>
                  <a:tcPr anchor="ctr"/>
                </a:tc>
                <a:extLst>
                  <a:ext uri="{0D108BD9-81ED-4DB2-BD59-A6C34878D82A}">
                    <a16:rowId xmlns:a16="http://schemas.microsoft.com/office/drawing/2014/main" val="10000"/>
                  </a:ext>
                </a:extLst>
              </a:tr>
              <a:tr h="887095">
                <a:tc>
                  <a:txBody>
                    <a:bodyPr/>
                    <a:lstStyle/>
                    <a:p>
                      <a:pPr algn="ctr">
                        <a:buNone/>
                      </a:pPr>
                      <a:r>
                        <a:rPr lang="zh-CN" altLang="en-US" sz="2000" b="1" dirty="0">
                          <a:solidFill>
                            <a:schemeClr val="tx1"/>
                          </a:solidFill>
                        </a:rPr>
                        <a:t>陈玲曦</a:t>
                      </a:r>
                    </a:p>
                  </a:txBody>
                  <a:tcPr anchor="ctr"/>
                </a:tc>
                <a:tc>
                  <a:txBody>
                    <a:bodyPr/>
                    <a:lstStyle/>
                    <a:p>
                      <a:pPr algn="ctr">
                        <a:buNone/>
                      </a:pPr>
                      <a:r>
                        <a:rPr lang="zh-CN" altLang="en-US" sz="2000" b="1" dirty="0">
                          <a:solidFill>
                            <a:schemeClr val="tx1"/>
                          </a:solidFill>
                        </a:rPr>
                        <a:t>原型设计和修改，</a:t>
                      </a:r>
                      <a:endParaRPr lang="en-US" altLang="zh-CN" sz="2000" b="1" dirty="0">
                        <a:solidFill>
                          <a:schemeClr val="tx1"/>
                        </a:solidFill>
                      </a:endParaRPr>
                    </a:p>
                    <a:p>
                      <a:pPr algn="ctr">
                        <a:buNone/>
                      </a:pPr>
                      <a:r>
                        <a:rPr lang="zh-CN" altLang="en-US" sz="2000" b="1" dirty="0">
                          <a:solidFill>
                            <a:schemeClr val="tx1"/>
                          </a:solidFill>
                        </a:rPr>
                        <a:t>普通用户的访谈和记录</a:t>
                      </a:r>
                    </a:p>
                  </a:txBody>
                  <a:tcPr anchor="ctr"/>
                </a:tc>
                <a:tc>
                  <a:txBody>
                    <a:bodyPr/>
                    <a:lstStyle/>
                    <a:p>
                      <a:pPr algn="ctr">
                        <a:buNone/>
                      </a:pPr>
                      <a:r>
                        <a:rPr lang="en-US" altLang="zh-CN" sz="2000" b="1">
                          <a:solidFill>
                            <a:schemeClr val="tx1"/>
                          </a:solidFill>
                        </a:rPr>
                        <a:t>90*40+92*0.3+93*0.3=</a:t>
                      </a:r>
                    </a:p>
                    <a:p>
                      <a:pPr algn="ctr">
                        <a:buNone/>
                      </a:pPr>
                      <a:r>
                        <a:rPr lang="en-US" altLang="zh-CN" sz="2000" b="1">
                          <a:solidFill>
                            <a:schemeClr val="tx1"/>
                          </a:solidFill>
                        </a:rPr>
                        <a:t>91.5</a:t>
                      </a:r>
                    </a:p>
                  </a:txBody>
                  <a:tcPr anchor="ctr"/>
                </a:tc>
                <a:extLst>
                  <a:ext uri="{0D108BD9-81ED-4DB2-BD59-A6C34878D82A}">
                    <a16:rowId xmlns:a16="http://schemas.microsoft.com/office/drawing/2014/main" val="10001"/>
                  </a:ext>
                </a:extLst>
              </a:tr>
              <a:tr h="887095">
                <a:tc>
                  <a:txBody>
                    <a:bodyPr/>
                    <a:lstStyle/>
                    <a:p>
                      <a:pPr algn="ctr">
                        <a:buNone/>
                      </a:pPr>
                      <a:r>
                        <a:rPr lang="zh-CN" altLang="en-US" sz="2000" b="1">
                          <a:solidFill>
                            <a:schemeClr val="tx1"/>
                          </a:solidFill>
                        </a:rPr>
                        <a:t>童峻涛</a:t>
                      </a:r>
                    </a:p>
                  </a:txBody>
                  <a:tcPr anchor="ctr"/>
                </a:tc>
                <a:tc>
                  <a:txBody>
                    <a:bodyPr/>
                    <a:lstStyle/>
                    <a:p>
                      <a:pPr algn="ctr">
                        <a:buNone/>
                      </a:pPr>
                      <a:r>
                        <a:rPr lang="zh-CN" altLang="en-US" sz="2000" b="1" dirty="0">
                          <a:solidFill>
                            <a:schemeClr val="tx1"/>
                          </a:solidFill>
                        </a:rPr>
                        <a:t>原型设计和</a:t>
                      </a:r>
                    </a:p>
                    <a:p>
                      <a:pPr algn="ctr">
                        <a:buNone/>
                      </a:pPr>
                      <a:r>
                        <a:rPr lang="zh-CN" altLang="en-US" sz="2000" b="1" dirty="0">
                          <a:solidFill>
                            <a:schemeClr val="tx1"/>
                          </a:solidFill>
                        </a:rPr>
                        <a:t>数据字典设计的修改，</a:t>
                      </a:r>
                    </a:p>
                    <a:p>
                      <a:pPr algn="ctr">
                        <a:buNone/>
                      </a:pPr>
                      <a:r>
                        <a:rPr lang="zh-CN" altLang="en-US" sz="2000" b="1" dirty="0">
                          <a:solidFill>
                            <a:schemeClr val="tx1"/>
                          </a:solidFill>
                        </a:rPr>
                        <a:t>文档的撰写</a:t>
                      </a:r>
                    </a:p>
                  </a:txBody>
                  <a:tcPr anchor="ctr"/>
                </a:tc>
                <a:tc>
                  <a:txBody>
                    <a:bodyPr/>
                    <a:lstStyle/>
                    <a:p>
                      <a:pPr algn="ctr">
                        <a:buNone/>
                      </a:pPr>
                      <a:r>
                        <a:rPr lang="en-US" altLang="zh-CN" sz="2000" b="1">
                          <a:solidFill>
                            <a:schemeClr val="tx1"/>
                          </a:solidFill>
                        </a:rPr>
                        <a:t>92*0.4+95*0.3+98*0.3=</a:t>
                      </a:r>
                    </a:p>
                    <a:p>
                      <a:pPr algn="ctr">
                        <a:buNone/>
                      </a:pPr>
                      <a:r>
                        <a:rPr lang="en-US" altLang="zh-CN" sz="2000" b="1">
                          <a:solidFill>
                            <a:schemeClr val="tx1"/>
                          </a:solidFill>
                        </a:rPr>
                        <a:t>94.7</a:t>
                      </a:r>
                    </a:p>
                  </a:txBody>
                  <a:tcPr anchor="ctr"/>
                </a:tc>
                <a:extLst>
                  <a:ext uri="{0D108BD9-81ED-4DB2-BD59-A6C34878D82A}">
                    <a16:rowId xmlns:a16="http://schemas.microsoft.com/office/drawing/2014/main" val="10002"/>
                  </a:ext>
                </a:extLst>
              </a:tr>
              <a:tr h="887095">
                <a:tc>
                  <a:txBody>
                    <a:bodyPr/>
                    <a:lstStyle/>
                    <a:p>
                      <a:pPr algn="ctr">
                        <a:buNone/>
                      </a:pPr>
                      <a:r>
                        <a:rPr lang="zh-CN" altLang="en-US" sz="2000" b="1">
                          <a:solidFill>
                            <a:schemeClr val="tx1"/>
                          </a:solidFill>
                        </a:rPr>
                        <a:t>刘书宇</a:t>
                      </a:r>
                    </a:p>
                  </a:txBody>
                  <a:tcPr anchor="ctr"/>
                </a:tc>
                <a:tc>
                  <a:txBody>
                    <a:bodyPr/>
                    <a:lstStyle/>
                    <a:p>
                      <a:pPr algn="ctr">
                        <a:buNone/>
                      </a:pPr>
                      <a:r>
                        <a:rPr lang="zh-CN" altLang="en-US" sz="2000" b="1" dirty="0">
                          <a:solidFill>
                            <a:schemeClr val="tx1"/>
                          </a:solidFill>
                        </a:rPr>
                        <a:t>数据字典的初步设计，</a:t>
                      </a:r>
                    </a:p>
                    <a:p>
                      <a:pPr algn="ctr">
                        <a:buNone/>
                      </a:pPr>
                      <a:r>
                        <a:rPr lang="en-US" altLang="zh-CN" sz="2000" b="1" dirty="0">
                          <a:solidFill>
                            <a:schemeClr val="tx1"/>
                          </a:solidFill>
                        </a:rPr>
                        <a:t>PPT</a:t>
                      </a:r>
                      <a:r>
                        <a:rPr lang="zh-CN" altLang="en-US" sz="2000" b="1" dirty="0">
                          <a:solidFill>
                            <a:schemeClr val="tx1"/>
                          </a:solidFill>
                        </a:rPr>
                        <a:t>的撰写</a:t>
                      </a:r>
                    </a:p>
                  </a:txBody>
                  <a:tcPr anchor="ctr"/>
                </a:tc>
                <a:tc>
                  <a:txBody>
                    <a:bodyPr/>
                    <a:lstStyle/>
                    <a:p>
                      <a:pPr algn="ctr">
                        <a:buNone/>
                      </a:pPr>
                      <a:r>
                        <a:rPr lang="en-US" altLang="zh-CN" sz="2000" b="1" dirty="0">
                          <a:solidFill>
                            <a:schemeClr val="tx1"/>
                          </a:solidFill>
                        </a:rPr>
                        <a:t>88*0.4+95*0.3+90*0.3=</a:t>
                      </a:r>
                    </a:p>
                    <a:p>
                      <a:pPr algn="ctr">
                        <a:buNone/>
                      </a:pPr>
                      <a:r>
                        <a:rPr lang="en-US" altLang="zh-CN" sz="2000" b="1" dirty="0">
                          <a:solidFill>
                            <a:schemeClr val="tx1"/>
                          </a:solidFill>
                        </a:rPr>
                        <a:t>90.7</a:t>
                      </a:r>
                    </a:p>
                  </a:txBody>
                  <a:tcPr anchor="ctr"/>
                </a:tc>
                <a:extLst>
                  <a:ext uri="{0D108BD9-81ED-4DB2-BD59-A6C34878D82A}">
                    <a16:rowId xmlns:a16="http://schemas.microsoft.com/office/drawing/2014/main" val="10003"/>
                  </a:ext>
                </a:extLst>
              </a:tr>
            </a:tbl>
          </a:graphicData>
        </a:graphic>
      </p:graphicFrame>
      <p:sp>
        <p:nvSpPr>
          <p:cNvPr id="2" name="文本框 1"/>
          <p:cNvSpPr txBox="1"/>
          <p:nvPr/>
        </p:nvSpPr>
        <p:spPr>
          <a:xfrm>
            <a:off x="2749550" y="5340985"/>
            <a:ext cx="6563995" cy="368300"/>
          </a:xfrm>
          <a:prstGeom prst="rect">
            <a:avLst/>
          </a:prstGeom>
          <a:noFill/>
        </p:spPr>
        <p:txBody>
          <a:bodyPr wrap="square" rtlCol="0">
            <a:spAutoFit/>
          </a:bodyPr>
          <a:lstStyle/>
          <a:p>
            <a:pPr algn="ctr"/>
            <a:r>
              <a:rPr lang="zh-CN" altLang="en-US" b="1" dirty="0"/>
              <a:t>总评：自评</a:t>
            </a:r>
            <a:r>
              <a:rPr lang="en-US" altLang="zh-CN" b="1" dirty="0"/>
              <a:t>*40+</a:t>
            </a:r>
            <a:r>
              <a:rPr lang="zh-CN" altLang="en-US" b="1" dirty="0"/>
              <a:t>组员</a:t>
            </a:r>
            <a:r>
              <a:rPr lang="en-US" altLang="zh-CN" b="1" dirty="0"/>
              <a:t>1*30+</a:t>
            </a:r>
            <a:r>
              <a:rPr lang="zh-CN" altLang="en-US" b="1" dirty="0"/>
              <a:t>组员</a:t>
            </a:r>
            <a:r>
              <a:rPr lang="en-US" altLang="zh-CN" b="1" dirty="0"/>
              <a:t>2*30</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直接连接符 46"/>
          <p:cNvCxnSpPr/>
          <p:nvPr/>
        </p:nvCxnSpPr>
        <p:spPr>
          <a:xfrm>
            <a:off x="5822270" y="95604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4" name="图片 33"/>
          <p:cNvPicPr>
            <a:picLocks noChangeAspect="1"/>
          </p:cNvPicPr>
          <p:nvPr/>
        </p:nvPicPr>
        <p:blipFill>
          <a:blip r:embed="rId3"/>
          <a:stretch>
            <a:fillRect/>
          </a:stretch>
        </p:blipFill>
        <p:spPr>
          <a:xfrm>
            <a:off x="701675" y="815975"/>
            <a:ext cx="8547100" cy="5975350"/>
          </a:xfrm>
          <a:prstGeom prst="rect">
            <a:avLst/>
          </a:prstGeom>
        </p:spPr>
      </p:pic>
      <p:pic>
        <p:nvPicPr>
          <p:cNvPr id="32" name="图片 31"/>
          <p:cNvPicPr>
            <a:picLocks noChangeAspect="1"/>
          </p:cNvPicPr>
          <p:nvPr/>
        </p:nvPicPr>
        <p:blipFill>
          <a:blip r:embed="rId4"/>
          <a:stretch>
            <a:fillRect/>
          </a:stretch>
        </p:blipFill>
        <p:spPr>
          <a:xfrm>
            <a:off x="3541395" y="854075"/>
            <a:ext cx="8546465" cy="6003925"/>
          </a:xfrm>
          <a:prstGeom prst="rect">
            <a:avLst/>
          </a:prstGeom>
        </p:spPr>
      </p:pic>
      <p:sp>
        <p:nvSpPr>
          <p:cNvPr id="48" name="TextBox 12"/>
          <p:cNvSpPr txBox="1"/>
          <p:nvPr/>
        </p:nvSpPr>
        <p:spPr>
          <a:xfrm>
            <a:off x="5242561" y="570430"/>
            <a:ext cx="1706880" cy="386080"/>
          </a:xfrm>
          <a:prstGeom prst="rect">
            <a:avLst/>
          </a:prstGeom>
          <a:noFill/>
        </p:spPr>
        <p:txBody>
          <a:bodyPr wrap="non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会议记录</a:t>
            </a:r>
          </a:p>
        </p:txBody>
      </p:sp>
    </p:spTree>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直接连接符 46"/>
          <p:cNvCxnSpPr/>
          <p:nvPr/>
        </p:nvCxnSpPr>
        <p:spPr>
          <a:xfrm>
            <a:off x="5822270" y="95604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TextBox 12"/>
          <p:cNvSpPr txBox="1"/>
          <p:nvPr/>
        </p:nvSpPr>
        <p:spPr>
          <a:xfrm>
            <a:off x="4849506" y="570430"/>
            <a:ext cx="2492991" cy="393441"/>
          </a:xfrm>
          <a:prstGeom prst="rect">
            <a:avLst/>
          </a:prstGeom>
          <a:noFill/>
        </p:spPr>
        <p:txBody>
          <a:bodyPr wrap="non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往期文档更新</a:t>
            </a:r>
          </a:p>
        </p:txBody>
      </p:sp>
      <p:pic>
        <p:nvPicPr>
          <p:cNvPr id="2" name="图片 1">
            <a:extLst>
              <a:ext uri="{FF2B5EF4-FFF2-40B4-BE49-F238E27FC236}">
                <a16:creationId xmlns:a16="http://schemas.microsoft.com/office/drawing/2014/main" id="{F5AFFCF5-72C0-4F37-9907-7F2850DF8FD3}"/>
              </a:ext>
            </a:extLst>
          </p:cNvPr>
          <p:cNvPicPr>
            <a:picLocks noChangeAspect="1"/>
          </p:cNvPicPr>
          <p:nvPr/>
        </p:nvPicPr>
        <p:blipFill>
          <a:blip r:embed="rId3"/>
          <a:stretch>
            <a:fillRect/>
          </a:stretch>
        </p:blipFill>
        <p:spPr>
          <a:xfrm>
            <a:off x="1259541" y="2257007"/>
            <a:ext cx="6553200" cy="628650"/>
          </a:xfrm>
          <a:prstGeom prst="rect">
            <a:avLst/>
          </a:prstGeom>
        </p:spPr>
      </p:pic>
      <p:pic>
        <p:nvPicPr>
          <p:cNvPr id="3" name="图片 2">
            <a:extLst>
              <a:ext uri="{FF2B5EF4-FFF2-40B4-BE49-F238E27FC236}">
                <a16:creationId xmlns:a16="http://schemas.microsoft.com/office/drawing/2014/main" id="{906E0B23-6E60-4A66-88AF-A23D8F6D802D}"/>
              </a:ext>
            </a:extLst>
          </p:cNvPr>
          <p:cNvPicPr>
            <a:picLocks noChangeAspect="1"/>
          </p:cNvPicPr>
          <p:nvPr/>
        </p:nvPicPr>
        <p:blipFill>
          <a:blip r:embed="rId4"/>
          <a:stretch>
            <a:fillRect/>
          </a:stretch>
        </p:blipFill>
        <p:spPr>
          <a:xfrm>
            <a:off x="2462716" y="2973480"/>
            <a:ext cx="7524750" cy="657225"/>
          </a:xfrm>
          <a:prstGeom prst="rect">
            <a:avLst/>
          </a:prstGeom>
        </p:spPr>
      </p:pic>
      <p:pic>
        <p:nvPicPr>
          <p:cNvPr id="4" name="图片 3">
            <a:extLst>
              <a:ext uri="{FF2B5EF4-FFF2-40B4-BE49-F238E27FC236}">
                <a16:creationId xmlns:a16="http://schemas.microsoft.com/office/drawing/2014/main" id="{2C70E384-87CF-4904-A865-04869548EC1C}"/>
              </a:ext>
            </a:extLst>
          </p:cNvPr>
          <p:cNvPicPr>
            <a:picLocks noChangeAspect="1"/>
          </p:cNvPicPr>
          <p:nvPr/>
        </p:nvPicPr>
        <p:blipFill>
          <a:blip r:embed="rId5"/>
          <a:stretch>
            <a:fillRect/>
          </a:stretch>
        </p:blipFill>
        <p:spPr>
          <a:xfrm>
            <a:off x="4175760" y="3663141"/>
            <a:ext cx="4572000" cy="371475"/>
          </a:xfrm>
          <a:prstGeom prst="rect">
            <a:avLst/>
          </a:prstGeom>
        </p:spPr>
      </p:pic>
      <p:pic>
        <p:nvPicPr>
          <p:cNvPr id="5" name="图片 4">
            <a:extLst>
              <a:ext uri="{FF2B5EF4-FFF2-40B4-BE49-F238E27FC236}">
                <a16:creationId xmlns:a16="http://schemas.microsoft.com/office/drawing/2014/main" id="{7473C361-F16B-43AB-B4C1-6CDB089126EC}"/>
              </a:ext>
            </a:extLst>
          </p:cNvPr>
          <p:cNvPicPr>
            <a:picLocks noChangeAspect="1"/>
          </p:cNvPicPr>
          <p:nvPr/>
        </p:nvPicPr>
        <p:blipFill>
          <a:blip r:embed="rId6"/>
          <a:stretch>
            <a:fillRect/>
          </a:stretch>
        </p:blipFill>
        <p:spPr>
          <a:xfrm>
            <a:off x="5334504" y="4378026"/>
            <a:ext cx="5438775" cy="342900"/>
          </a:xfrm>
          <a:prstGeom prst="rect">
            <a:avLst/>
          </a:prstGeom>
        </p:spPr>
      </p:pic>
    </p:spTree>
    <p:extLst>
      <p:ext uri="{BB962C8B-B14F-4D97-AF65-F5344CB8AC3E}">
        <p14:creationId xmlns:p14="http://schemas.microsoft.com/office/powerpoint/2010/main" val="40346697"/>
      </p:ext>
    </p:extLst>
  </p:cSld>
  <p:clrMapOvr>
    <a:masterClrMapping/>
  </p:clrMapOvr>
  <p:transition spd="slow">
    <p:wheel spokes="1"/>
  </p:transition>
</p:sld>
</file>

<file path=ppt/slides/slide6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17000"/>
          </a:stretch>
        </a:blip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2093843" y="887897"/>
            <a:ext cx="8375373" cy="4222850"/>
          </a:xfrm>
          <a:prstGeom prst="rect">
            <a:avLst/>
          </a:prstGeom>
        </p:spPr>
      </p:pic>
      <p:sp>
        <p:nvSpPr>
          <p:cNvPr id="6" name="文本框 5"/>
          <p:cNvSpPr txBox="1"/>
          <p:nvPr/>
        </p:nvSpPr>
        <p:spPr>
          <a:xfrm>
            <a:off x="3962397" y="2427345"/>
            <a:ext cx="4638263" cy="830997"/>
          </a:xfrm>
          <a:prstGeom prst="rect">
            <a:avLst/>
          </a:prstGeom>
          <a:noFill/>
        </p:spPr>
        <p:txBody>
          <a:bodyPr wrap="square" rtlCol="0">
            <a:spAutoFit/>
          </a:bodyPr>
          <a:lstStyle/>
          <a:p>
            <a:pPr algn="dist"/>
            <a:r>
              <a:rPr lang="zh-CN" altLang="en-US" sz="4800" b="1" dirty="0">
                <a:ln w="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感谢聆听</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3680614" y="3490329"/>
            <a:ext cx="5201828" cy="496996"/>
          </a:xfrm>
          <a:prstGeom prst="rect">
            <a:avLst/>
          </a:prstGeom>
        </p:spPr>
        <p:txBody>
          <a:bodyPr wrap="square">
            <a:spAutoFit/>
          </a:bodyPr>
          <a:lstStyle/>
          <a:p>
            <a:pPr algn="ctr">
              <a:lnSpc>
                <a:spcPct val="150000"/>
              </a:lnSpc>
            </a:pPr>
            <a:r>
              <a:rPr lang="en-US" altLang="zh-CN" sz="2000" dirty="0">
                <a:solidFill>
                  <a:srgbClr val="1B79B8"/>
                </a:solidFill>
                <a:latin typeface="Arial" panose="020B0604020202020204" pitchFamily="34" charset="0"/>
                <a:ea typeface="微软雅黑" panose="020B0503020204020204" pitchFamily="34" charset="-122"/>
                <a:cs typeface="Arial" panose="020B0604020202020204" pitchFamily="34" charset="0"/>
                <a:sym typeface="Calibri" panose="020F0502020204030204" pitchFamily="34" charset="0"/>
              </a:rPr>
              <a:t>Thank you for your listening</a:t>
            </a:r>
            <a:endParaRPr lang="zh-CN" altLang="en-US" sz="2000" dirty="0">
              <a:solidFill>
                <a:srgbClr val="1B79B8"/>
              </a:solidFill>
              <a:latin typeface="Arial" panose="020B0604020202020204" pitchFamily="34" charset="0"/>
              <a:ea typeface="微软雅黑" panose="020B0503020204020204" pitchFamily="34" charset="-122"/>
              <a:cs typeface="Arial" panose="020B0604020202020204" pitchFamily="34" charset="0"/>
              <a:sym typeface="Calibri" panose="020F0502020204030204" pitchFamily="3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1569720" y="1851025"/>
            <a:ext cx="9307195" cy="1654810"/>
            <a:chOff x="2472" y="3611"/>
            <a:chExt cx="14657" cy="2606"/>
          </a:xfrm>
        </p:grpSpPr>
        <p:grpSp>
          <p:nvGrpSpPr>
            <p:cNvPr id="18" name="组合 17"/>
            <p:cNvGrpSpPr/>
            <p:nvPr/>
          </p:nvGrpSpPr>
          <p:grpSpPr>
            <a:xfrm>
              <a:off x="2472" y="3611"/>
              <a:ext cx="2246" cy="2606"/>
              <a:chOff x="1476454" y="2293257"/>
              <a:chExt cx="1426404" cy="1654628"/>
            </a:xfrm>
          </p:grpSpPr>
          <p:sp>
            <p:nvSpPr>
              <p:cNvPr id="2" name="六边形 1"/>
              <p:cNvSpPr/>
              <p:nvPr/>
            </p:nvSpPr>
            <p:spPr>
              <a:xfrm rot="5400000">
                <a:off x="1362342" y="2407369"/>
                <a:ext cx="1654628" cy="1426404"/>
              </a:xfrm>
              <a:prstGeom prst="hexagon">
                <a:avLst/>
              </a:prstGeom>
              <a:solidFill>
                <a:srgbClr val="B0DCEA"/>
              </a:solidFill>
              <a:ln>
                <a:noFill/>
              </a:ln>
              <a:effectLst>
                <a:outerShdw blurRad="254000" dist="38100" sx="106000" sy="106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Group 27"/>
              <p:cNvGrpSpPr>
                <a:grpSpLocks noChangeAspect="1"/>
              </p:cNvGrpSpPr>
              <p:nvPr/>
            </p:nvGrpSpPr>
            <p:grpSpPr bwMode="auto">
              <a:xfrm>
                <a:off x="1954199" y="2908085"/>
                <a:ext cx="470914" cy="424972"/>
                <a:chOff x="6765" y="2956"/>
                <a:chExt cx="328" cy="296"/>
              </a:xfrm>
            </p:grpSpPr>
            <p:sp>
              <p:nvSpPr>
                <p:cNvPr id="7" name="AutoShape 26"/>
                <p:cNvSpPr>
                  <a:spLocks noChangeAspect="1" noChangeArrowheads="1" noTextEdit="1"/>
                </p:cNvSpPr>
                <p:nvPr/>
              </p:nvSpPr>
              <p:spPr bwMode="auto">
                <a:xfrm>
                  <a:off x="6765" y="2956"/>
                  <a:ext cx="328"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 name="Freeform 28"/>
                <p:cNvSpPr>
                  <a:spLocks noEditPoints="1"/>
                </p:cNvSpPr>
                <p:nvPr/>
              </p:nvSpPr>
              <p:spPr bwMode="auto">
                <a:xfrm>
                  <a:off x="6762" y="3036"/>
                  <a:ext cx="328" cy="219"/>
                </a:xfrm>
                <a:custGeom>
                  <a:avLst/>
                  <a:gdLst>
                    <a:gd name="T0" fmla="*/ 106 w 120"/>
                    <a:gd name="T1" fmla="*/ 0 h 80"/>
                    <a:gd name="T2" fmla="*/ 14 w 120"/>
                    <a:gd name="T3" fmla="*/ 0 h 80"/>
                    <a:gd name="T4" fmla="*/ 0 w 120"/>
                    <a:gd name="T5" fmla="*/ 14 h 80"/>
                    <a:gd name="T6" fmla="*/ 0 w 120"/>
                    <a:gd name="T7" fmla="*/ 66 h 80"/>
                    <a:gd name="T8" fmla="*/ 14 w 120"/>
                    <a:gd name="T9" fmla="*/ 80 h 80"/>
                    <a:gd name="T10" fmla="*/ 106 w 120"/>
                    <a:gd name="T11" fmla="*/ 80 h 80"/>
                    <a:gd name="T12" fmla="*/ 120 w 120"/>
                    <a:gd name="T13" fmla="*/ 66 h 80"/>
                    <a:gd name="T14" fmla="*/ 120 w 120"/>
                    <a:gd name="T15" fmla="*/ 14 h 80"/>
                    <a:gd name="T16" fmla="*/ 106 w 120"/>
                    <a:gd name="T17" fmla="*/ 0 h 80"/>
                    <a:gd name="T18" fmla="*/ 14 w 120"/>
                    <a:gd name="T19" fmla="*/ 8 h 80"/>
                    <a:gd name="T20" fmla="*/ 106 w 120"/>
                    <a:gd name="T21" fmla="*/ 8 h 80"/>
                    <a:gd name="T22" fmla="*/ 112 w 120"/>
                    <a:gd name="T23" fmla="*/ 14 h 80"/>
                    <a:gd name="T24" fmla="*/ 112 w 120"/>
                    <a:gd name="T25" fmla="*/ 23 h 80"/>
                    <a:gd name="T26" fmla="*/ 78 w 120"/>
                    <a:gd name="T27" fmla="*/ 30 h 80"/>
                    <a:gd name="T28" fmla="*/ 74 w 120"/>
                    <a:gd name="T29" fmla="*/ 26 h 80"/>
                    <a:gd name="T30" fmla="*/ 46 w 120"/>
                    <a:gd name="T31" fmla="*/ 26 h 80"/>
                    <a:gd name="T32" fmla="*/ 42 w 120"/>
                    <a:gd name="T33" fmla="*/ 30 h 80"/>
                    <a:gd name="T34" fmla="*/ 8 w 120"/>
                    <a:gd name="T35" fmla="*/ 23 h 80"/>
                    <a:gd name="T36" fmla="*/ 8 w 120"/>
                    <a:gd name="T37" fmla="*/ 14 h 80"/>
                    <a:gd name="T38" fmla="*/ 14 w 120"/>
                    <a:gd name="T39" fmla="*/ 8 h 80"/>
                    <a:gd name="T40" fmla="*/ 70 w 120"/>
                    <a:gd name="T41" fmla="*/ 34 h 80"/>
                    <a:gd name="T42" fmla="*/ 70 w 120"/>
                    <a:gd name="T43" fmla="*/ 41 h 80"/>
                    <a:gd name="T44" fmla="*/ 50 w 120"/>
                    <a:gd name="T45" fmla="*/ 41 h 80"/>
                    <a:gd name="T46" fmla="*/ 50 w 120"/>
                    <a:gd name="T47" fmla="*/ 34 h 80"/>
                    <a:gd name="T48" fmla="*/ 70 w 120"/>
                    <a:gd name="T49" fmla="*/ 34 h 80"/>
                    <a:gd name="T50" fmla="*/ 106 w 120"/>
                    <a:gd name="T51" fmla="*/ 72 h 80"/>
                    <a:gd name="T52" fmla="*/ 14 w 120"/>
                    <a:gd name="T53" fmla="*/ 72 h 80"/>
                    <a:gd name="T54" fmla="*/ 8 w 120"/>
                    <a:gd name="T55" fmla="*/ 67 h 80"/>
                    <a:gd name="T56" fmla="*/ 13 w 120"/>
                    <a:gd name="T57" fmla="*/ 68 h 80"/>
                    <a:gd name="T58" fmla="*/ 98 w 120"/>
                    <a:gd name="T59" fmla="*/ 68 h 80"/>
                    <a:gd name="T60" fmla="*/ 100 w 120"/>
                    <a:gd name="T61" fmla="*/ 66 h 80"/>
                    <a:gd name="T62" fmla="*/ 98 w 120"/>
                    <a:gd name="T63" fmla="*/ 64 h 80"/>
                    <a:gd name="T64" fmla="*/ 13 w 120"/>
                    <a:gd name="T65" fmla="*/ 64 h 80"/>
                    <a:gd name="T66" fmla="*/ 8 w 120"/>
                    <a:gd name="T67" fmla="*/ 61 h 80"/>
                    <a:gd name="T68" fmla="*/ 8 w 120"/>
                    <a:gd name="T69" fmla="*/ 31 h 80"/>
                    <a:gd name="T70" fmla="*/ 42 w 120"/>
                    <a:gd name="T71" fmla="*/ 38 h 80"/>
                    <a:gd name="T72" fmla="*/ 42 w 120"/>
                    <a:gd name="T73" fmla="*/ 45 h 80"/>
                    <a:gd name="T74" fmla="*/ 46 w 120"/>
                    <a:gd name="T75" fmla="*/ 49 h 80"/>
                    <a:gd name="T76" fmla="*/ 74 w 120"/>
                    <a:gd name="T77" fmla="*/ 49 h 80"/>
                    <a:gd name="T78" fmla="*/ 78 w 120"/>
                    <a:gd name="T79" fmla="*/ 45 h 80"/>
                    <a:gd name="T80" fmla="*/ 78 w 120"/>
                    <a:gd name="T81" fmla="*/ 38 h 80"/>
                    <a:gd name="T82" fmla="*/ 112 w 120"/>
                    <a:gd name="T83" fmla="*/ 31 h 80"/>
                    <a:gd name="T84" fmla="*/ 112 w 120"/>
                    <a:gd name="T85" fmla="*/ 66 h 80"/>
                    <a:gd name="T86" fmla="*/ 106 w 120"/>
                    <a:gd name="T87"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0" h="80">
                      <a:moveTo>
                        <a:pt x="106" y="0"/>
                      </a:moveTo>
                      <a:cubicBezTo>
                        <a:pt x="14" y="0"/>
                        <a:pt x="14" y="0"/>
                        <a:pt x="14" y="0"/>
                      </a:cubicBezTo>
                      <a:cubicBezTo>
                        <a:pt x="6" y="0"/>
                        <a:pt x="0" y="6"/>
                        <a:pt x="0" y="14"/>
                      </a:cubicBezTo>
                      <a:cubicBezTo>
                        <a:pt x="0" y="66"/>
                        <a:pt x="0" y="66"/>
                        <a:pt x="0" y="66"/>
                      </a:cubicBezTo>
                      <a:cubicBezTo>
                        <a:pt x="0" y="74"/>
                        <a:pt x="6" y="80"/>
                        <a:pt x="14" y="80"/>
                      </a:cubicBezTo>
                      <a:cubicBezTo>
                        <a:pt x="106" y="80"/>
                        <a:pt x="106" y="80"/>
                        <a:pt x="106" y="80"/>
                      </a:cubicBezTo>
                      <a:cubicBezTo>
                        <a:pt x="114" y="80"/>
                        <a:pt x="120" y="74"/>
                        <a:pt x="120" y="66"/>
                      </a:cubicBezTo>
                      <a:cubicBezTo>
                        <a:pt x="120" y="14"/>
                        <a:pt x="120" y="14"/>
                        <a:pt x="120" y="14"/>
                      </a:cubicBezTo>
                      <a:cubicBezTo>
                        <a:pt x="120" y="6"/>
                        <a:pt x="114" y="0"/>
                        <a:pt x="106" y="0"/>
                      </a:cubicBezTo>
                      <a:close/>
                      <a:moveTo>
                        <a:pt x="14" y="8"/>
                      </a:moveTo>
                      <a:cubicBezTo>
                        <a:pt x="106" y="8"/>
                        <a:pt x="106" y="8"/>
                        <a:pt x="106" y="8"/>
                      </a:cubicBezTo>
                      <a:cubicBezTo>
                        <a:pt x="109" y="8"/>
                        <a:pt x="112" y="10"/>
                        <a:pt x="112" y="14"/>
                      </a:cubicBezTo>
                      <a:cubicBezTo>
                        <a:pt x="112" y="23"/>
                        <a:pt x="112" y="23"/>
                        <a:pt x="112" y="23"/>
                      </a:cubicBezTo>
                      <a:cubicBezTo>
                        <a:pt x="78" y="30"/>
                        <a:pt x="78" y="30"/>
                        <a:pt x="78" y="30"/>
                      </a:cubicBezTo>
                      <a:cubicBezTo>
                        <a:pt x="78" y="28"/>
                        <a:pt x="76" y="26"/>
                        <a:pt x="74" y="26"/>
                      </a:cubicBezTo>
                      <a:cubicBezTo>
                        <a:pt x="46" y="26"/>
                        <a:pt x="46" y="26"/>
                        <a:pt x="46" y="26"/>
                      </a:cubicBezTo>
                      <a:cubicBezTo>
                        <a:pt x="44" y="26"/>
                        <a:pt x="42" y="28"/>
                        <a:pt x="42" y="30"/>
                      </a:cubicBezTo>
                      <a:cubicBezTo>
                        <a:pt x="8" y="23"/>
                        <a:pt x="8" y="23"/>
                        <a:pt x="8" y="23"/>
                      </a:cubicBezTo>
                      <a:cubicBezTo>
                        <a:pt x="8" y="14"/>
                        <a:pt x="8" y="14"/>
                        <a:pt x="8" y="14"/>
                      </a:cubicBezTo>
                      <a:cubicBezTo>
                        <a:pt x="8" y="10"/>
                        <a:pt x="11" y="8"/>
                        <a:pt x="14" y="8"/>
                      </a:cubicBezTo>
                      <a:close/>
                      <a:moveTo>
                        <a:pt x="70" y="34"/>
                      </a:moveTo>
                      <a:cubicBezTo>
                        <a:pt x="70" y="41"/>
                        <a:pt x="70" y="41"/>
                        <a:pt x="70" y="41"/>
                      </a:cubicBezTo>
                      <a:cubicBezTo>
                        <a:pt x="50" y="41"/>
                        <a:pt x="50" y="41"/>
                        <a:pt x="50" y="41"/>
                      </a:cubicBezTo>
                      <a:cubicBezTo>
                        <a:pt x="50" y="34"/>
                        <a:pt x="50" y="34"/>
                        <a:pt x="50" y="34"/>
                      </a:cubicBezTo>
                      <a:lnTo>
                        <a:pt x="70" y="34"/>
                      </a:lnTo>
                      <a:close/>
                      <a:moveTo>
                        <a:pt x="106" y="72"/>
                      </a:moveTo>
                      <a:cubicBezTo>
                        <a:pt x="14" y="72"/>
                        <a:pt x="14" y="72"/>
                        <a:pt x="14" y="72"/>
                      </a:cubicBezTo>
                      <a:cubicBezTo>
                        <a:pt x="11" y="72"/>
                        <a:pt x="9" y="70"/>
                        <a:pt x="8" y="67"/>
                      </a:cubicBezTo>
                      <a:cubicBezTo>
                        <a:pt x="10" y="68"/>
                        <a:pt x="11" y="68"/>
                        <a:pt x="13" y="68"/>
                      </a:cubicBezTo>
                      <a:cubicBezTo>
                        <a:pt x="98" y="68"/>
                        <a:pt x="98" y="68"/>
                        <a:pt x="98" y="68"/>
                      </a:cubicBezTo>
                      <a:cubicBezTo>
                        <a:pt x="99" y="68"/>
                        <a:pt x="100" y="67"/>
                        <a:pt x="100" y="66"/>
                      </a:cubicBezTo>
                      <a:cubicBezTo>
                        <a:pt x="100" y="65"/>
                        <a:pt x="99" y="64"/>
                        <a:pt x="98" y="64"/>
                      </a:cubicBezTo>
                      <a:cubicBezTo>
                        <a:pt x="13" y="64"/>
                        <a:pt x="13" y="64"/>
                        <a:pt x="13" y="64"/>
                      </a:cubicBezTo>
                      <a:cubicBezTo>
                        <a:pt x="11" y="64"/>
                        <a:pt x="9" y="63"/>
                        <a:pt x="8" y="61"/>
                      </a:cubicBezTo>
                      <a:cubicBezTo>
                        <a:pt x="8" y="31"/>
                        <a:pt x="8" y="31"/>
                        <a:pt x="8" y="31"/>
                      </a:cubicBezTo>
                      <a:cubicBezTo>
                        <a:pt x="42" y="38"/>
                        <a:pt x="42" y="38"/>
                        <a:pt x="42" y="38"/>
                      </a:cubicBezTo>
                      <a:cubicBezTo>
                        <a:pt x="42" y="45"/>
                        <a:pt x="42" y="45"/>
                        <a:pt x="42" y="45"/>
                      </a:cubicBezTo>
                      <a:cubicBezTo>
                        <a:pt x="42" y="47"/>
                        <a:pt x="44" y="49"/>
                        <a:pt x="46" y="49"/>
                      </a:cubicBezTo>
                      <a:cubicBezTo>
                        <a:pt x="74" y="49"/>
                        <a:pt x="74" y="49"/>
                        <a:pt x="74" y="49"/>
                      </a:cubicBezTo>
                      <a:cubicBezTo>
                        <a:pt x="76" y="49"/>
                        <a:pt x="78" y="47"/>
                        <a:pt x="78" y="45"/>
                      </a:cubicBezTo>
                      <a:cubicBezTo>
                        <a:pt x="78" y="38"/>
                        <a:pt x="78" y="38"/>
                        <a:pt x="78" y="38"/>
                      </a:cubicBezTo>
                      <a:cubicBezTo>
                        <a:pt x="112" y="31"/>
                        <a:pt x="112" y="31"/>
                        <a:pt x="112" y="31"/>
                      </a:cubicBezTo>
                      <a:cubicBezTo>
                        <a:pt x="112" y="66"/>
                        <a:pt x="112" y="66"/>
                        <a:pt x="112" y="66"/>
                      </a:cubicBezTo>
                      <a:cubicBezTo>
                        <a:pt x="112" y="69"/>
                        <a:pt x="109" y="72"/>
                        <a:pt x="106" y="7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29"/>
                <p:cNvSpPr/>
                <p:nvPr/>
              </p:nvSpPr>
              <p:spPr bwMode="auto">
                <a:xfrm>
                  <a:off x="6850" y="2959"/>
                  <a:ext cx="153" cy="63"/>
                </a:xfrm>
                <a:custGeom>
                  <a:avLst/>
                  <a:gdLst>
                    <a:gd name="T0" fmla="*/ 4 w 56"/>
                    <a:gd name="T1" fmla="*/ 23 h 23"/>
                    <a:gd name="T2" fmla="*/ 8 w 56"/>
                    <a:gd name="T3" fmla="*/ 19 h 23"/>
                    <a:gd name="T4" fmla="*/ 8 w 56"/>
                    <a:gd name="T5" fmla="*/ 13 h 23"/>
                    <a:gd name="T6" fmla="*/ 13 w 56"/>
                    <a:gd name="T7" fmla="*/ 8 h 23"/>
                    <a:gd name="T8" fmla="*/ 43 w 56"/>
                    <a:gd name="T9" fmla="*/ 8 h 23"/>
                    <a:gd name="T10" fmla="*/ 48 w 56"/>
                    <a:gd name="T11" fmla="*/ 13 h 23"/>
                    <a:gd name="T12" fmla="*/ 48 w 56"/>
                    <a:gd name="T13" fmla="*/ 19 h 23"/>
                    <a:gd name="T14" fmla="*/ 52 w 56"/>
                    <a:gd name="T15" fmla="*/ 23 h 23"/>
                    <a:gd name="T16" fmla="*/ 56 w 56"/>
                    <a:gd name="T17" fmla="*/ 19 h 23"/>
                    <a:gd name="T18" fmla="*/ 56 w 56"/>
                    <a:gd name="T19" fmla="*/ 13 h 23"/>
                    <a:gd name="T20" fmla="*/ 43 w 56"/>
                    <a:gd name="T21" fmla="*/ 0 h 23"/>
                    <a:gd name="T22" fmla="*/ 13 w 56"/>
                    <a:gd name="T23" fmla="*/ 0 h 23"/>
                    <a:gd name="T24" fmla="*/ 0 w 56"/>
                    <a:gd name="T25" fmla="*/ 13 h 23"/>
                    <a:gd name="T26" fmla="*/ 0 w 56"/>
                    <a:gd name="T27" fmla="*/ 19 h 23"/>
                    <a:gd name="T28" fmla="*/ 4 w 56"/>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 h="23">
                      <a:moveTo>
                        <a:pt x="4" y="23"/>
                      </a:moveTo>
                      <a:cubicBezTo>
                        <a:pt x="6" y="23"/>
                        <a:pt x="8" y="22"/>
                        <a:pt x="8" y="19"/>
                      </a:cubicBezTo>
                      <a:cubicBezTo>
                        <a:pt x="8" y="13"/>
                        <a:pt x="8" y="13"/>
                        <a:pt x="8" y="13"/>
                      </a:cubicBezTo>
                      <a:cubicBezTo>
                        <a:pt x="8" y="10"/>
                        <a:pt x="10" y="8"/>
                        <a:pt x="13" y="8"/>
                      </a:cubicBezTo>
                      <a:cubicBezTo>
                        <a:pt x="43" y="8"/>
                        <a:pt x="43" y="8"/>
                        <a:pt x="43" y="8"/>
                      </a:cubicBezTo>
                      <a:cubicBezTo>
                        <a:pt x="46" y="8"/>
                        <a:pt x="48" y="10"/>
                        <a:pt x="48" y="13"/>
                      </a:cubicBezTo>
                      <a:cubicBezTo>
                        <a:pt x="48" y="19"/>
                        <a:pt x="48" y="19"/>
                        <a:pt x="48" y="19"/>
                      </a:cubicBezTo>
                      <a:cubicBezTo>
                        <a:pt x="48" y="22"/>
                        <a:pt x="50" y="23"/>
                        <a:pt x="52" y="23"/>
                      </a:cubicBezTo>
                      <a:cubicBezTo>
                        <a:pt x="54" y="23"/>
                        <a:pt x="56" y="22"/>
                        <a:pt x="56" y="19"/>
                      </a:cubicBezTo>
                      <a:cubicBezTo>
                        <a:pt x="56" y="13"/>
                        <a:pt x="56" y="13"/>
                        <a:pt x="56" y="13"/>
                      </a:cubicBezTo>
                      <a:cubicBezTo>
                        <a:pt x="56" y="6"/>
                        <a:pt x="50" y="0"/>
                        <a:pt x="43" y="0"/>
                      </a:cubicBezTo>
                      <a:cubicBezTo>
                        <a:pt x="13" y="0"/>
                        <a:pt x="13" y="0"/>
                        <a:pt x="13" y="0"/>
                      </a:cubicBezTo>
                      <a:cubicBezTo>
                        <a:pt x="6" y="0"/>
                        <a:pt x="0" y="6"/>
                        <a:pt x="0" y="13"/>
                      </a:cubicBezTo>
                      <a:cubicBezTo>
                        <a:pt x="0" y="19"/>
                        <a:pt x="0" y="19"/>
                        <a:pt x="0" y="19"/>
                      </a:cubicBezTo>
                      <a:cubicBezTo>
                        <a:pt x="0" y="22"/>
                        <a:pt x="2" y="23"/>
                        <a:pt x="4" y="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21" name="组合 20"/>
            <p:cNvGrpSpPr/>
            <p:nvPr/>
          </p:nvGrpSpPr>
          <p:grpSpPr>
            <a:xfrm>
              <a:off x="14883" y="3611"/>
              <a:ext cx="2246" cy="2606"/>
              <a:chOff x="9357712" y="2293257"/>
              <a:chExt cx="1426404" cy="1654628"/>
            </a:xfrm>
          </p:grpSpPr>
          <p:sp>
            <p:nvSpPr>
              <p:cNvPr id="5" name="六边形 4"/>
              <p:cNvSpPr/>
              <p:nvPr/>
            </p:nvSpPr>
            <p:spPr>
              <a:xfrm rot="5400000">
                <a:off x="9243600" y="2407369"/>
                <a:ext cx="1654628" cy="1426404"/>
              </a:xfrm>
              <a:prstGeom prst="hexagon">
                <a:avLst/>
              </a:prstGeom>
              <a:solidFill>
                <a:srgbClr val="1E5FAE"/>
              </a:solidFill>
              <a:ln>
                <a:noFill/>
              </a:ln>
              <a:effectLst>
                <a:outerShdw blurRad="254000" dist="38100" sx="106000" sy="106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13"/>
              <p:cNvSpPr>
                <a:spLocks noEditPoints="1"/>
              </p:cNvSpPr>
              <p:nvPr/>
            </p:nvSpPr>
            <p:spPr bwMode="auto">
              <a:xfrm>
                <a:off x="9839139" y="3017434"/>
                <a:ext cx="463550" cy="325438"/>
              </a:xfrm>
              <a:custGeom>
                <a:avLst/>
                <a:gdLst>
                  <a:gd name="T0" fmla="*/ 358 w 359"/>
                  <a:gd name="T1" fmla="*/ 191 h 252"/>
                  <a:gd name="T2" fmla="*/ 359 w 359"/>
                  <a:gd name="T3" fmla="*/ 194 h 252"/>
                  <a:gd name="T4" fmla="*/ 358 w 359"/>
                  <a:gd name="T5" fmla="*/ 196 h 252"/>
                  <a:gd name="T6" fmla="*/ 286 w 359"/>
                  <a:gd name="T7" fmla="*/ 252 h 252"/>
                  <a:gd name="T8" fmla="*/ 282 w 359"/>
                  <a:gd name="T9" fmla="*/ 252 h 252"/>
                  <a:gd name="T10" fmla="*/ 281 w 359"/>
                  <a:gd name="T11" fmla="*/ 248 h 252"/>
                  <a:gd name="T12" fmla="*/ 293 w 359"/>
                  <a:gd name="T13" fmla="*/ 218 h 252"/>
                  <a:gd name="T14" fmla="*/ 186 w 359"/>
                  <a:gd name="T15" fmla="*/ 173 h 252"/>
                  <a:gd name="T16" fmla="*/ 207 w 359"/>
                  <a:gd name="T17" fmla="*/ 146 h 252"/>
                  <a:gd name="T18" fmla="*/ 216 w 359"/>
                  <a:gd name="T19" fmla="*/ 134 h 252"/>
                  <a:gd name="T20" fmla="*/ 293 w 359"/>
                  <a:gd name="T21" fmla="*/ 169 h 252"/>
                  <a:gd name="T22" fmla="*/ 281 w 359"/>
                  <a:gd name="T23" fmla="*/ 139 h 252"/>
                  <a:gd name="T24" fmla="*/ 282 w 359"/>
                  <a:gd name="T25" fmla="*/ 136 h 252"/>
                  <a:gd name="T26" fmla="*/ 284 w 359"/>
                  <a:gd name="T27" fmla="*/ 135 h 252"/>
                  <a:gd name="T28" fmla="*/ 286 w 359"/>
                  <a:gd name="T29" fmla="*/ 136 h 252"/>
                  <a:gd name="T30" fmla="*/ 358 w 359"/>
                  <a:gd name="T31" fmla="*/ 191 h 252"/>
                  <a:gd name="T32" fmla="*/ 73 w 359"/>
                  <a:gd name="T33" fmla="*/ 116 h 252"/>
                  <a:gd name="T34" fmla="*/ 75 w 359"/>
                  <a:gd name="T35" fmla="*/ 117 h 252"/>
                  <a:gd name="T36" fmla="*/ 77 w 359"/>
                  <a:gd name="T37" fmla="*/ 116 h 252"/>
                  <a:gd name="T38" fmla="*/ 78 w 359"/>
                  <a:gd name="T39" fmla="*/ 113 h 252"/>
                  <a:gd name="T40" fmla="*/ 66 w 359"/>
                  <a:gd name="T41" fmla="*/ 83 h 252"/>
                  <a:gd name="T42" fmla="*/ 143 w 359"/>
                  <a:gd name="T43" fmla="*/ 119 h 252"/>
                  <a:gd name="T44" fmla="*/ 152 w 359"/>
                  <a:gd name="T45" fmla="*/ 107 h 252"/>
                  <a:gd name="T46" fmla="*/ 173 w 359"/>
                  <a:gd name="T47" fmla="*/ 80 h 252"/>
                  <a:gd name="T48" fmla="*/ 66 w 359"/>
                  <a:gd name="T49" fmla="*/ 34 h 252"/>
                  <a:gd name="T50" fmla="*/ 78 w 359"/>
                  <a:gd name="T51" fmla="*/ 4 h 252"/>
                  <a:gd name="T52" fmla="*/ 77 w 359"/>
                  <a:gd name="T53" fmla="*/ 0 h 252"/>
                  <a:gd name="T54" fmla="*/ 73 w 359"/>
                  <a:gd name="T55" fmla="*/ 0 h 252"/>
                  <a:gd name="T56" fmla="*/ 1 w 359"/>
                  <a:gd name="T57" fmla="*/ 56 h 252"/>
                  <a:gd name="T58" fmla="*/ 0 w 359"/>
                  <a:gd name="T59" fmla="*/ 58 h 252"/>
                  <a:gd name="T60" fmla="*/ 1 w 359"/>
                  <a:gd name="T61" fmla="*/ 61 h 252"/>
                  <a:gd name="T62" fmla="*/ 73 w 359"/>
                  <a:gd name="T63" fmla="*/ 116 h 252"/>
                  <a:gd name="T64" fmla="*/ 199 w 359"/>
                  <a:gd name="T65" fmla="*/ 141 h 252"/>
                  <a:gd name="T66" fmla="*/ 293 w 359"/>
                  <a:gd name="T67" fmla="*/ 83 h 252"/>
                  <a:gd name="T68" fmla="*/ 281 w 359"/>
                  <a:gd name="T69" fmla="*/ 113 h 252"/>
                  <a:gd name="T70" fmla="*/ 282 w 359"/>
                  <a:gd name="T71" fmla="*/ 116 h 252"/>
                  <a:gd name="T72" fmla="*/ 284 w 359"/>
                  <a:gd name="T73" fmla="*/ 117 h 252"/>
                  <a:gd name="T74" fmla="*/ 286 w 359"/>
                  <a:gd name="T75" fmla="*/ 116 h 252"/>
                  <a:gd name="T76" fmla="*/ 358 w 359"/>
                  <a:gd name="T77" fmla="*/ 61 h 252"/>
                  <a:gd name="T78" fmla="*/ 359 w 359"/>
                  <a:gd name="T79" fmla="*/ 58 h 252"/>
                  <a:gd name="T80" fmla="*/ 358 w 359"/>
                  <a:gd name="T81" fmla="*/ 56 h 252"/>
                  <a:gd name="T82" fmla="*/ 286 w 359"/>
                  <a:gd name="T83" fmla="*/ 0 h 252"/>
                  <a:gd name="T84" fmla="*/ 282 w 359"/>
                  <a:gd name="T85" fmla="*/ 0 h 252"/>
                  <a:gd name="T86" fmla="*/ 281 w 359"/>
                  <a:gd name="T87" fmla="*/ 4 h 252"/>
                  <a:gd name="T88" fmla="*/ 293 w 359"/>
                  <a:gd name="T89" fmla="*/ 34 h 252"/>
                  <a:gd name="T90" fmla="*/ 160 w 359"/>
                  <a:gd name="T91" fmla="*/ 113 h 252"/>
                  <a:gd name="T92" fmla="*/ 66 w 359"/>
                  <a:gd name="T93" fmla="*/ 169 h 252"/>
                  <a:gd name="T94" fmla="*/ 78 w 359"/>
                  <a:gd name="T95" fmla="*/ 139 h 252"/>
                  <a:gd name="T96" fmla="*/ 77 w 359"/>
                  <a:gd name="T97" fmla="*/ 136 h 252"/>
                  <a:gd name="T98" fmla="*/ 75 w 359"/>
                  <a:gd name="T99" fmla="*/ 135 h 252"/>
                  <a:gd name="T100" fmla="*/ 73 w 359"/>
                  <a:gd name="T101" fmla="*/ 136 h 252"/>
                  <a:gd name="T102" fmla="*/ 1 w 359"/>
                  <a:gd name="T103" fmla="*/ 191 h 252"/>
                  <a:gd name="T104" fmla="*/ 0 w 359"/>
                  <a:gd name="T105" fmla="*/ 194 h 252"/>
                  <a:gd name="T106" fmla="*/ 1 w 359"/>
                  <a:gd name="T107" fmla="*/ 196 h 252"/>
                  <a:gd name="T108" fmla="*/ 73 w 359"/>
                  <a:gd name="T109" fmla="*/ 252 h 252"/>
                  <a:gd name="T110" fmla="*/ 77 w 359"/>
                  <a:gd name="T111" fmla="*/ 252 h 252"/>
                  <a:gd name="T112" fmla="*/ 78 w 359"/>
                  <a:gd name="T113" fmla="*/ 248 h 252"/>
                  <a:gd name="T114" fmla="*/ 66 w 359"/>
                  <a:gd name="T115" fmla="*/ 218 h 252"/>
                  <a:gd name="T116" fmla="*/ 199 w 359"/>
                  <a:gd name="T117" fmla="*/ 14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9" h="252">
                    <a:moveTo>
                      <a:pt x="358" y="191"/>
                    </a:moveTo>
                    <a:cubicBezTo>
                      <a:pt x="359" y="192"/>
                      <a:pt x="359" y="193"/>
                      <a:pt x="359" y="194"/>
                    </a:cubicBezTo>
                    <a:cubicBezTo>
                      <a:pt x="359" y="195"/>
                      <a:pt x="359" y="195"/>
                      <a:pt x="358" y="196"/>
                    </a:cubicBezTo>
                    <a:cubicBezTo>
                      <a:pt x="286" y="252"/>
                      <a:pt x="286" y="252"/>
                      <a:pt x="286" y="252"/>
                    </a:cubicBezTo>
                    <a:cubicBezTo>
                      <a:pt x="285" y="252"/>
                      <a:pt x="283" y="252"/>
                      <a:pt x="282" y="252"/>
                    </a:cubicBezTo>
                    <a:cubicBezTo>
                      <a:pt x="281" y="251"/>
                      <a:pt x="281" y="249"/>
                      <a:pt x="281" y="248"/>
                    </a:cubicBezTo>
                    <a:cubicBezTo>
                      <a:pt x="293" y="218"/>
                      <a:pt x="293" y="218"/>
                      <a:pt x="293" y="218"/>
                    </a:cubicBezTo>
                    <a:cubicBezTo>
                      <a:pt x="239" y="216"/>
                      <a:pt x="207" y="196"/>
                      <a:pt x="186" y="173"/>
                    </a:cubicBezTo>
                    <a:cubicBezTo>
                      <a:pt x="194" y="164"/>
                      <a:pt x="201" y="155"/>
                      <a:pt x="207" y="146"/>
                    </a:cubicBezTo>
                    <a:cubicBezTo>
                      <a:pt x="210" y="142"/>
                      <a:pt x="213" y="138"/>
                      <a:pt x="216" y="134"/>
                    </a:cubicBezTo>
                    <a:cubicBezTo>
                      <a:pt x="232" y="154"/>
                      <a:pt x="252" y="167"/>
                      <a:pt x="293" y="169"/>
                    </a:cubicBezTo>
                    <a:cubicBezTo>
                      <a:pt x="281" y="139"/>
                      <a:pt x="281" y="139"/>
                      <a:pt x="281" y="139"/>
                    </a:cubicBezTo>
                    <a:cubicBezTo>
                      <a:pt x="281" y="138"/>
                      <a:pt x="281" y="137"/>
                      <a:pt x="282" y="136"/>
                    </a:cubicBezTo>
                    <a:cubicBezTo>
                      <a:pt x="283" y="135"/>
                      <a:pt x="283" y="135"/>
                      <a:pt x="284" y="135"/>
                    </a:cubicBezTo>
                    <a:cubicBezTo>
                      <a:pt x="285" y="135"/>
                      <a:pt x="285" y="135"/>
                      <a:pt x="286" y="136"/>
                    </a:cubicBezTo>
                    <a:lnTo>
                      <a:pt x="358" y="191"/>
                    </a:lnTo>
                    <a:close/>
                    <a:moveTo>
                      <a:pt x="73" y="116"/>
                    </a:moveTo>
                    <a:cubicBezTo>
                      <a:pt x="74" y="117"/>
                      <a:pt x="74" y="117"/>
                      <a:pt x="75" y="117"/>
                    </a:cubicBezTo>
                    <a:cubicBezTo>
                      <a:pt x="76" y="117"/>
                      <a:pt x="76" y="117"/>
                      <a:pt x="77" y="116"/>
                    </a:cubicBezTo>
                    <a:cubicBezTo>
                      <a:pt x="78" y="115"/>
                      <a:pt x="78" y="114"/>
                      <a:pt x="78" y="113"/>
                    </a:cubicBezTo>
                    <a:cubicBezTo>
                      <a:pt x="66" y="83"/>
                      <a:pt x="66" y="83"/>
                      <a:pt x="66" y="83"/>
                    </a:cubicBezTo>
                    <a:cubicBezTo>
                      <a:pt x="107" y="86"/>
                      <a:pt x="127" y="100"/>
                      <a:pt x="143" y="119"/>
                    </a:cubicBezTo>
                    <a:cubicBezTo>
                      <a:pt x="146" y="115"/>
                      <a:pt x="149" y="111"/>
                      <a:pt x="152" y="107"/>
                    </a:cubicBezTo>
                    <a:cubicBezTo>
                      <a:pt x="158" y="99"/>
                      <a:pt x="165" y="89"/>
                      <a:pt x="173" y="80"/>
                    </a:cubicBezTo>
                    <a:cubicBezTo>
                      <a:pt x="151" y="57"/>
                      <a:pt x="120" y="37"/>
                      <a:pt x="66" y="34"/>
                    </a:cubicBezTo>
                    <a:cubicBezTo>
                      <a:pt x="78" y="4"/>
                      <a:pt x="78" y="4"/>
                      <a:pt x="78" y="4"/>
                    </a:cubicBezTo>
                    <a:cubicBezTo>
                      <a:pt x="78" y="3"/>
                      <a:pt x="78" y="1"/>
                      <a:pt x="77" y="0"/>
                    </a:cubicBezTo>
                    <a:cubicBezTo>
                      <a:pt x="76" y="0"/>
                      <a:pt x="74" y="0"/>
                      <a:pt x="73" y="0"/>
                    </a:cubicBezTo>
                    <a:cubicBezTo>
                      <a:pt x="1" y="56"/>
                      <a:pt x="1" y="56"/>
                      <a:pt x="1" y="56"/>
                    </a:cubicBezTo>
                    <a:cubicBezTo>
                      <a:pt x="0" y="57"/>
                      <a:pt x="0" y="57"/>
                      <a:pt x="0" y="58"/>
                    </a:cubicBezTo>
                    <a:cubicBezTo>
                      <a:pt x="0" y="59"/>
                      <a:pt x="0" y="60"/>
                      <a:pt x="1" y="61"/>
                    </a:cubicBezTo>
                    <a:lnTo>
                      <a:pt x="73" y="116"/>
                    </a:lnTo>
                    <a:close/>
                    <a:moveTo>
                      <a:pt x="199" y="141"/>
                    </a:moveTo>
                    <a:cubicBezTo>
                      <a:pt x="221" y="111"/>
                      <a:pt x="238" y="86"/>
                      <a:pt x="293" y="83"/>
                    </a:cubicBezTo>
                    <a:cubicBezTo>
                      <a:pt x="281" y="113"/>
                      <a:pt x="281" y="113"/>
                      <a:pt x="281" y="113"/>
                    </a:cubicBezTo>
                    <a:cubicBezTo>
                      <a:pt x="281" y="114"/>
                      <a:pt x="281" y="115"/>
                      <a:pt x="282" y="116"/>
                    </a:cubicBezTo>
                    <a:cubicBezTo>
                      <a:pt x="283" y="117"/>
                      <a:pt x="283" y="117"/>
                      <a:pt x="284" y="117"/>
                    </a:cubicBezTo>
                    <a:cubicBezTo>
                      <a:pt x="285" y="117"/>
                      <a:pt x="285" y="117"/>
                      <a:pt x="286" y="116"/>
                    </a:cubicBezTo>
                    <a:cubicBezTo>
                      <a:pt x="358" y="61"/>
                      <a:pt x="358" y="61"/>
                      <a:pt x="358" y="61"/>
                    </a:cubicBezTo>
                    <a:cubicBezTo>
                      <a:pt x="359" y="60"/>
                      <a:pt x="359" y="59"/>
                      <a:pt x="359" y="58"/>
                    </a:cubicBezTo>
                    <a:cubicBezTo>
                      <a:pt x="359" y="57"/>
                      <a:pt x="359" y="57"/>
                      <a:pt x="358" y="56"/>
                    </a:cubicBezTo>
                    <a:cubicBezTo>
                      <a:pt x="286" y="0"/>
                      <a:pt x="286" y="0"/>
                      <a:pt x="286" y="0"/>
                    </a:cubicBezTo>
                    <a:cubicBezTo>
                      <a:pt x="285" y="0"/>
                      <a:pt x="283" y="0"/>
                      <a:pt x="282" y="0"/>
                    </a:cubicBezTo>
                    <a:cubicBezTo>
                      <a:pt x="281" y="1"/>
                      <a:pt x="281" y="3"/>
                      <a:pt x="281" y="4"/>
                    </a:cubicBezTo>
                    <a:cubicBezTo>
                      <a:pt x="293" y="34"/>
                      <a:pt x="293" y="34"/>
                      <a:pt x="293" y="34"/>
                    </a:cubicBezTo>
                    <a:cubicBezTo>
                      <a:pt x="213" y="39"/>
                      <a:pt x="183" y="79"/>
                      <a:pt x="160" y="113"/>
                    </a:cubicBezTo>
                    <a:cubicBezTo>
                      <a:pt x="138" y="143"/>
                      <a:pt x="121" y="167"/>
                      <a:pt x="66" y="169"/>
                    </a:cubicBezTo>
                    <a:cubicBezTo>
                      <a:pt x="78" y="139"/>
                      <a:pt x="78" y="139"/>
                      <a:pt x="78" y="139"/>
                    </a:cubicBezTo>
                    <a:cubicBezTo>
                      <a:pt x="78" y="138"/>
                      <a:pt x="78" y="137"/>
                      <a:pt x="77" y="136"/>
                    </a:cubicBezTo>
                    <a:cubicBezTo>
                      <a:pt x="76" y="135"/>
                      <a:pt x="76" y="135"/>
                      <a:pt x="75" y="135"/>
                    </a:cubicBezTo>
                    <a:cubicBezTo>
                      <a:pt x="74" y="135"/>
                      <a:pt x="74" y="135"/>
                      <a:pt x="73" y="136"/>
                    </a:cubicBezTo>
                    <a:cubicBezTo>
                      <a:pt x="1" y="191"/>
                      <a:pt x="1" y="191"/>
                      <a:pt x="1" y="191"/>
                    </a:cubicBezTo>
                    <a:cubicBezTo>
                      <a:pt x="0" y="192"/>
                      <a:pt x="0" y="193"/>
                      <a:pt x="0" y="194"/>
                    </a:cubicBezTo>
                    <a:cubicBezTo>
                      <a:pt x="0" y="195"/>
                      <a:pt x="0" y="195"/>
                      <a:pt x="1" y="196"/>
                    </a:cubicBezTo>
                    <a:cubicBezTo>
                      <a:pt x="73" y="252"/>
                      <a:pt x="73" y="252"/>
                      <a:pt x="73" y="252"/>
                    </a:cubicBezTo>
                    <a:cubicBezTo>
                      <a:pt x="74" y="252"/>
                      <a:pt x="76" y="252"/>
                      <a:pt x="77" y="252"/>
                    </a:cubicBezTo>
                    <a:cubicBezTo>
                      <a:pt x="78" y="251"/>
                      <a:pt x="78" y="249"/>
                      <a:pt x="78" y="248"/>
                    </a:cubicBezTo>
                    <a:cubicBezTo>
                      <a:pt x="66" y="218"/>
                      <a:pt x="66" y="218"/>
                      <a:pt x="66" y="218"/>
                    </a:cubicBezTo>
                    <a:cubicBezTo>
                      <a:pt x="146" y="215"/>
                      <a:pt x="175" y="174"/>
                      <a:pt x="199" y="14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10746" y="3611"/>
              <a:ext cx="2246" cy="2606"/>
              <a:chOff x="6730626" y="2293257"/>
              <a:chExt cx="1426404" cy="1654628"/>
            </a:xfrm>
          </p:grpSpPr>
          <p:sp>
            <p:nvSpPr>
              <p:cNvPr id="4" name="六边形 3"/>
              <p:cNvSpPr/>
              <p:nvPr/>
            </p:nvSpPr>
            <p:spPr>
              <a:xfrm rot="5400000">
                <a:off x="6616514" y="2407369"/>
                <a:ext cx="1654628" cy="1426404"/>
              </a:xfrm>
              <a:prstGeom prst="hexagon">
                <a:avLst/>
              </a:prstGeom>
              <a:solidFill>
                <a:srgbClr val="B0DCEA"/>
              </a:solidFill>
              <a:ln>
                <a:noFill/>
              </a:ln>
              <a:effectLst>
                <a:outerShdw blurRad="254000" dist="38100" sx="106000" sy="106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Group 8"/>
              <p:cNvGrpSpPr>
                <a:grpSpLocks noChangeAspect="1"/>
              </p:cNvGrpSpPr>
              <p:nvPr/>
            </p:nvGrpSpPr>
            <p:grpSpPr bwMode="auto">
              <a:xfrm>
                <a:off x="7149091" y="2916515"/>
                <a:ext cx="589474" cy="491594"/>
                <a:chOff x="4803" y="1113"/>
                <a:chExt cx="536" cy="447"/>
              </a:xfrm>
            </p:grpSpPr>
            <p:sp>
              <p:nvSpPr>
                <p:cNvPr id="12" name="AutoShape 7"/>
                <p:cNvSpPr>
                  <a:spLocks noChangeAspect="1" noChangeArrowheads="1" noTextEdit="1"/>
                </p:cNvSpPr>
                <p:nvPr/>
              </p:nvSpPr>
              <p:spPr bwMode="auto">
                <a:xfrm>
                  <a:off x="4803" y="1113"/>
                  <a:ext cx="536" cy="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 name="Freeform 9"/>
                <p:cNvSpPr>
                  <a:spLocks noEditPoints="1"/>
                </p:cNvSpPr>
                <p:nvPr/>
              </p:nvSpPr>
              <p:spPr bwMode="auto">
                <a:xfrm>
                  <a:off x="5009" y="1231"/>
                  <a:ext cx="330" cy="330"/>
                </a:xfrm>
                <a:custGeom>
                  <a:avLst/>
                  <a:gdLst>
                    <a:gd name="T0" fmla="*/ 234 w 242"/>
                    <a:gd name="T1" fmla="*/ 162 h 242"/>
                    <a:gd name="T2" fmla="*/ 240 w 242"/>
                    <a:gd name="T3" fmla="*/ 119 h 242"/>
                    <a:gd name="T4" fmla="*/ 220 w 242"/>
                    <a:gd name="T5" fmla="*/ 113 h 242"/>
                    <a:gd name="T6" fmla="*/ 228 w 242"/>
                    <a:gd name="T7" fmla="*/ 81 h 242"/>
                    <a:gd name="T8" fmla="*/ 209 w 242"/>
                    <a:gd name="T9" fmla="*/ 39 h 242"/>
                    <a:gd name="T10" fmla="*/ 197 w 242"/>
                    <a:gd name="T11" fmla="*/ 37 h 242"/>
                    <a:gd name="T12" fmla="*/ 166 w 242"/>
                    <a:gd name="T13" fmla="*/ 32 h 242"/>
                    <a:gd name="T14" fmla="*/ 162 w 242"/>
                    <a:gd name="T15" fmla="*/ 8 h 242"/>
                    <a:gd name="T16" fmla="*/ 118 w 242"/>
                    <a:gd name="T17" fmla="*/ 2 h 242"/>
                    <a:gd name="T18" fmla="*/ 112 w 242"/>
                    <a:gd name="T19" fmla="*/ 22 h 242"/>
                    <a:gd name="T20" fmla="*/ 81 w 242"/>
                    <a:gd name="T21" fmla="*/ 14 h 242"/>
                    <a:gd name="T22" fmla="*/ 70 w 242"/>
                    <a:gd name="T23" fmla="*/ 12 h 242"/>
                    <a:gd name="T24" fmla="*/ 35 w 242"/>
                    <a:gd name="T25" fmla="*/ 39 h 242"/>
                    <a:gd name="T26" fmla="*/ 44 w 242"/>
                    <a:gd name="T27" fmla="*/ 57 h 242"/>
                    <a:gd name="T28" fmla="*/ 17 w 242"/>
                    <a:gd name="T29" fmla="*/ 74 h 242"/>
                    <a:gd name="T30" fmla="*/ 8 w 242"/>
                    <a:gd name="T31" fmla="*/ 80 h 242"/>
                    <a:gd name="T32" fmla="*/ 7 w 242"/>
                    <a:gd name="T33" fmla="*/ 127 h 242"/>
                    <a:gd name="T34" fmla="*/ 26 w 242"/>
                    <a:gd name="T35" fmla="*/ 153 h 242"/>
                    <a:gd name="T36" fmla="*/ 11 w 242"/>
                    <a:gd name="T37" fmla="*/ 166 h 242"/>
                    <a:gd name="T38" fmla="*/ 33 w 242"/>
                    <a:gd name="T39" fmla="*/ 204 h 242"/>
                    <a:gd name="T40" fmla="*/ 45 w 242"/>
                    <a:gd name="T41" fmla="*/ 206 h 242"/>
                    <a:gd name="T42" fmla="*/ 76 w 242"/>
                    <a:gd name="T43" fmla="*/ 211 h 242"/>
                    <a:gd name="T44" fmla="*/ 80 w 242"/>
                    <a:gd name="T45" fmla="*/ 235 h 242"/>
                    <a:gd name="T46" fmla="*/ 119 w 242"/>
                    <a:gd name="T47" fmla="*/ 242 h 242"/>
                    <a:gd name="T48" fmla="*/ 130 w 242"/>
                    <a:gd name="T49" fmla="*/ 221 h 242"/>
                    <a:gd name="T50" fmla="*/ 161 w 242"/>
                    <a:gd name="T51" fmla="*/ 228 h 242"/>
                    <a:gd name="T52" fmla="*/ 172 w 242"/>
                    <a:gd name="T53" fmla="*/ 230 h 242"/>
                    <a:gd name="T54" fmla="*/ 206 w 242"/>
                    <a:gd name="T55" fmla="*/ 197 h 242"/>
                    <a:gd name="T56" fmla="*/ 210 w 242"/>
                    <a:gd name="T57" fmla="*/ 166 h 242"/>
                    <a:gd name="T58" fmla="*/ 198 w 242"/>
                    <a:gd name="T59" fmla="*/ 153 h 242"/>
                    <a:gd name="T60" fmla="*/ 180 w 242"/>
                    <a:gd name="T61" fmla="*/ 189 h 242"/>
                    <a:gd name="T62" fmla="*/ 170 w 242"/>
                    <a:gd name="T63" fmla="*/ 212 h 242"/>
                    <a:gd name="T64" fmla="*/ 153 w 242"/>
                    <a:gd name="T65" fmla="*/ 198 h 242"/>
                    <a:gd name="T66" fmla="*/ 114 w 242"/>
                    <a:gd name="T67" fmla="*/ 211 h 242"/>
                    <a:gd name="T68" fmla="*/ 91 w 242"/>
                    <a:gd name="T69" fmla="*/ 220 h 242"/>
                    <a:gd name="T70" fmla="*/ 89 w 242"/>
                    <a:gd name="T71" fmla="*/ 198 h 242"/>
                    <a:gd name="T72" fmla="*/ 53 w 242"/>
                    <a:gd name="T73" fmla="*/ 180 h 242"/>
                    <a:gd name="T74" fmla="*/ 30 w 242"/>
                    <a:gd name="T75" fmla="*/ 170 h 242"/>
                    <a:gd name="T76" fmla="*/ 44 w 242"/>
                    <a:gd name="T77" fmla="*/ 153 h 242"/>
                    <a:gd name="T78" fmla="*/ 31 w 242"/>
                    <a:gd name="T79" fmla="*/ 115 h 242"/>
                    <a:gd name="T80" fmla="*/ 22 w 242"/>
                    <a:gd name="T81" fmla="*/ 92 h 242"/>
                    <a:gd name="T82" fmla="*/ 44 w 242"/>
                    <a:gd name="T83" fmla="*/ 89 h 242"/>
                    <a:gd name="T84" fmla="*/ 62 w 242"/>
                    <a:gd name="T85" fmla="*/ 53 h 242"/>
                    <a:gd name="T86" fmla="*/ 72 w 242"/>
                    <a:gd name="T87" fmla="*/ 31 h 242"/>
                    <a:gd name="T88" fmla="*/ 89 w 242"/>
                    <a:gd name="T89" fmla="*/ 44 h 242"/>
                    <a:gd name="T90" fmla="*/ 127 w 242"/>
                    <a:gd name="T91" fmla="*/ 31 h 242"/>
                    <a:gd name="T92" fmla="*/ 150 w 242"/>
                    <a:gd name="T93" fmla="*/ 23 h 242"/>
                    <a:gd name="T94" fmla="*/ 153 w 242"/>
                    <a:gd name="T95" fmla="*/ 44 h 242"/>
                    <a:gd name="T96" fmla="*/ 189 w 242"/>
                    <a:gd name="T97" fmla="*/ 62 h 242"/>
                    <a:gd name="T98" fmla="*/ 211 w 242"/>
                    <a:gd name="T99" fmla="*/ 72 h 242"/>
                    <a:gd name="T100" fmla="*/ 198 w 242"/>
                    <a:gd name="T101" fmla="*/ 90 h 242"/>
                    <a:gd name="T102" fmla="*/ 211 w 242"/>
                    <a:gd name="T103" fmla="*/ 128 h 242"/>
                    <a:gd name="T104" fmla="*/ 219 w 242"/>
                    <a:gd name="T105" fmla="*/ 151 h 242"/>
                    <a:gd name="T106" fmla="*/ 198 w 242"/>
                    <a:gd name="T107" fmla="*/ 153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2" h="242">
                      <a:moveTo>
                        <a:pt x="225" y="169"/>
                      </a:moveTo>
                      <a:cubicBezTo>
                        <a:pt x="229" y="169"/>
                        <a:pt x="233" y="167"/>
                        <a:pt x="234" y="162"/>
                      </a:cubicBezTo>
                      <a:cubicBezTo>
                        <a:pt x="241" y="125"/>
                        <a:pt x="241" y="125"/>
                        <a:pt x="241" y="125"/>
                      </a:cubicBezTo>
                      <a:cubicBezTo>
                        <a:pt x="242" y="123"/>
                        <a:pt x="241" y="121"/>
                        <a:pt x="240" y="119"/>
                      </a:cubicBezTo>
                      <a:cubicBezTo>
                        <a:pt x="239" y="117"/>
                        <a:pt x="237" y="116"/>
                        <a:pt x="235" y="115"/>
                      </a:cubicBezTo>
                      <a:cubicBezTo>
                        <a:pt x="220" y="113"/>
                        <a:pt x="220" y="113"/>
                        <a:pt x="220" y="113"/>
                      </a:cubicBezTo>
                      <a:cubicBezTo>
                        <a:pt x="220" y="105"/>
                        <a:pt x="218" y="97"/>
                        <a:pt x="216" y="90"/>
                      </a:cubicBezTo>
                      <a:cubicBezTo>
                        <a:pt x="228" y="81"/>
                        <a:pt x="228" y="81"/>
                        <a:pt x="228" y="81"/>
                      </a:cubicBezTo>
                      <a:cubicBezTo>
                        <a:pt x="232" y="79"/>
                        <a:pt x="232" y="74"/>
                        <a:pt x="230" y="70"/>
                      </a:cubicBezTo>
                      <a:cubicBezTo>
                        <a:pt x="209" y="39"/>
                        <a:pt x="209" y="39"/>
                        <a:pt x="209" y="39"/>
                      </a:cubicBezTo>
                      <a:cubicBezTo>
                        <a:pt x="208" y="37"/>
                        <a:pt x="206" y="36"/>
                        <a:pt x="203" y="35"/>
                      </a:cubicBezTo>
                      <a:cubicBezTo>
                        <a:pt x="201" y="35"/>
                        <a:pt x="199" y="35"/>
                        <a:pt x="197" y="37"/>
                      </a:cubicBezTo>
                      <a:cubicBezTo>
                        <a:pt x="185" y="45"/>
                        <a:pt x="185" y="45"/>
                        <a:pt x="185" y="45"/>
                      </a:cubicBezTo>
                      <a:cubicBezTo>
                        <a:pt x="179" y="40"/>
                        <a:pt x="173" y="35"/>
                        <a:pt x="166" y="32"/>
                      </a:cubicBezTo>
                      <a:cubicBezTo>
                        <a:pt x="168" y="18"/>
                        <a:pt x="168" y="18"/>
                        <a:pt x="168" y="18"/>
                      </a:cubicBezTo>
                      <a:cubicBezTo>
                        <a:pt x="169" y="13"/>
                        <a:pt x="166" y="9"/>
                        <a:pt x="162" y="8"/>
                      </a:cubicBezTo>
                      <a:cubicBezTo>
                        <a:pt x="125" y="1"/>
                        <a:pt x="125" y="1"/>
                        <a:pt x="125" y="1"/>
                      </a:cubicBezTo>
                      <a:cubicBezTo>
                        <a:pt x="123" y="0"/>
                        <a:pt x="120" y="1"/>
                        <a:pt x="118" y="2"/>
                      </a:cubicBezTo>
                      <a:cubicBezTo>
                        <a:pt x="117" y="3"/>
                        <a:pt x="115" y="5"/>
                        <a:pt x="115" y="7"/>
                      </a:cubicBezTo>
                      <a:cubicBezTo>
                        <a:pt x="112" y="22"/>
                        <a:pt x="112" y="22"/>
                        <a:pt x="112" y="22"/>
                      </a:cubicBezTo>
                      <a:cubicBezTo>
                        <a:pt x="104" y="22"/>
                        <a:pt x="97" y="24"/>
                        <a:pt x="89" y="26"/>
                      </a:cubicBezTo>
                      <a:cubicBezTo>
                        <a:pt x="81" y="14"/>
                        <a:pt x="81" y="14"/>
                        <a:pt x="81" y="14"/>
                      </a:cubicBezTo>
                      <a:cubicBezTo>
                        <a:pt x="80" y="13"/>
                        <a:pt x="78" y="11"/>
                        <a:pt x="76" y="11"/>
                      </a:cubicBezTo>
                      <a:cubicBezTo>
                        <a:pt x="74" y="11"/>
                        <a:pt x="71" y="11"/>
                        <a:pt x="70" y="12"/>
                      </a:cubicBezTo>
                      <a:cubicBezTo>
                        <a:pt x="38" y="33"/>
                        <a:pt x="38" y="33"/>
                        <a:pt x="38" y="33"/>
                      </a:cubicBezTo>
                      <a:cubicBezTo>
                        <a:pt x="37" y="35"/>
                        <a:pt x="35" y="37"/>
                        <a:pt x="35" y="39"/>
                      </a:cubicBezTo>
                      <a:cubicBezTo>
                        <a:pt x="35" y="41"/>
                        <a:pt x="35" y="43"/>
                        <a:pt x="36" y="45"/>
                      </a:cubicBezTo>
                      <a:cubicBezTo>
                        <a:pt x="44" y="57"/>
                        <a:pt x="44" y="57"/>
                        <a:pt x="44" y="57"/>
                      </a:cubicBezTo>
                      <a:cubicBezTo>
                        <a:pt x="39" y="63"/>
                        <a:pt x="35" y="70"/>
                        <a:pt x="32" y="77"/>
                      </a:cubicBezTo>
                      <a:cubicBezTo>
                        <a:pt x="17" y="74"/>
                        <a:pt x="17" y="74"/>
                        <a:pt x="17" y="74"/>
                      </a:cubicBezTo>
                      <a:cubicBezTo>
                        <a:pt x="15" y="73"/>
                        <a:pt x="13" y="74"/>
                        <a:pt x="11" y="75"/>
                      </a:cubicBezTo>
                      <a:cubicBezTo>
                        <a:pt x="9" y="76"/>
                        <a:pt x="8" y="78"/>
                        <a:pt x="8" y="80"/>
                      </a:cubicBezTo>
                      <a:cubicBezTo>
                        <a:pt x="0" y="117"/>
                        <a:pt x="0" y="117"/>
                        <a:pt x="0" y="117"/>
                      </a:cubicBezTo>
                      <a:cubicBezTo>
                        <a:pt x="0" y="122"/>
                        <a:pt x="3" y="126"/>
                        <a:pt x="7" y="127"/>
                      </a:cubicBezTo>
                      <a:cubicBezTo>
                        <a:pt x="21" y="130"/>
                        <a:pt x="21" y="130"/>
                        <a:pt x="21" y="130"/>
                      </a:cubicBezTo>
                      <a:cubicBezTo>
                        <a:pt x="22" y="138"/>
                        <a:pt x="24" y="145"/>
                        <a:pt x="26" y="153"/>
                      </a:cubicBezTo>
                      <a:cubicBezTo>
                        <a:pt x="14" y="161"/>
                        <a:pt x="14" y="161"/>
                        <a:pt x="14" y="161"/>
                      </a:cubicBezTo>
                      <a:cubicBezTo>
                        <a:pt x="12" y="162"/>
                        <a:pt x="11" y="164"/>
                        <a:pt x="11" y="166"/>
                      </a:cubicBezTo>
                      <a:cubicBezTo>
                        <a:pt x="10" y="168"/>
                        <a:pt x="11" y="171"/>
                        <a:pt x="12" y="173"/>
                      </a:cubicBezTo>
                      <a:cubicBezTo>
                        <a:pt x="33" y="204"/>
                        <a:pt x="33" y="204"/>
                        <a:pt x="33" y="204"/>
                      </a:cubicBezTo>
                      <a:cubicBezTo>
                        <a:pt x="34" y="205"/>
                        <a:pt x="36" y="207"/>
                        <a:pt x="38" y="207"/>
                      </a:cubicBezTo>
                      <a:cubicBezTo>
                        <a:pt x="41" y="208"/>
                        <a:pt x="43" y="207"/>
                        <a:pt x="45" y="206"/>
                      </a:cubicBezTo>
                      <a:cubicBezTo>
                        <a:pt x="57" y="198"/>
                        <a:pt x="57" y="198"/>
                        <a:pt x="57" y="198"/>
                      </a:cubicBezTo>
                      <a:cubicBezTo>
                        <a:pt x="63" y="203"/>
                        <a:pt x="69" y="207"/>
                        <a:pt x="76" y="211"/>
                      </a:cubicBezTo>
                      <a:cubicBezTo>
                        <a:pt x="74" y="225"/>
                        <a:pt x="74" y="225"/>
                        <a:pt x="74" y="225"/>
                      </a:cubicBezTo>
                      <a:cubicBezTo>
                        <a:pt x="73" y="229"/>
                        <a:pt x="76" y="234"/>
                        <a:pt x="80" y="235"/>
                      </a:cubicBezTo>
                      <a:cubicBezTo>
                        <a:pt x="117" y="242"/>
                        <a:pt x="117" y="242"/>
                        <a:pt x="117" y="242"/>
                      </a:cubicBezTo>
                      <a:cubicBezTo>
                        <a:pt x="118" y="242"/>
                        <a:pt x="118" y="242"/>
                        <a:pt x="119" y="242"/>
                      </a:cubicBezTo>
                      <a:cubicBezTo>
                        <a:pt x="123" y="242"/>
                        <a:pt x="126" y="239"/>
                        <a:pt x="127" y="235"/>
                      </a:cubicBezTo>
                      <a:cubicBezTo>
                        <a:pt x="130" y="221"/>
                        <a:pt x="130" y="221"/>
                        <a:pt x="130" y="221"/>
                      </a:cubicBezTo>
                      <a:cubicBezTo>
                        <a:pt x="137" y="220"/>
                        <a:pt x="145" y="218"/>
                        <a:pt x="152" y="216"/>
                      </a:cubicBezTo>
                      <a:cubicBezTo>
                        <a:pt x="161" y="228"/>
                        <a:pt x="161" y="228"/>
                        <a:pt x="161" y="228"/>
                      </a:cubicBezTo>
                      <a:cubicBezTo>
                        <a:pt x="162" y="230"/>
                        <a:pt x="164" y="231"/>
                        <a:pt x="166" y="232"/>
                      </a:cubicBezTo>
                      <a:cubicBezTo>
                        <a:pt x="168" y="232"/>
                        <a:pt x="170" y="231"/>
                        <a:pt x="172" y="230"/>
                      </a:cubicBezTo>
                      <a:cubicBezTo>
                        <a:pt x="203" y="209"/>
                        <a:pt x="203" y="209"/>
                        <a:pt x="203" y="209"/>
                      </a:cubicBezTo>
                      <a:cubicBezTo>
                        <a:pt x="207" y="207"/>
                        <a:pt x="208" y="201"/>
                        <a:pt x="206" y="197"/>
                      </a:cubicBezTo>
                      <a:cubicBezTo>
                        <a:pt x="197" y="185"/>
                        <a:pt x="197" y="185"/>
                        <a:pt x="197" y="185"/>
                      </a:cubicBezTo>
                      <a:cubicBezTo>
                        <a:pt x="202" y="179"/>
                        <a:pt x="207" y="173"/>
                        <a:pt x="210" y="166"/>
                      </a:cubicBezTo>
                      <a:lnTo>
                        <a:pt x="225" y="169"/>
                      </a:lnTo>
                      <a:close/>
                      <a:moveTo>
                        <a:pt x="198" y="153"/>
                      </a:moveTo>
                      <a:cubicBezTo>
                        <a:pt x="194" y="163"/>
                        <a:pt x="188" y="171"/>
                        <a:pt x="181" y="179"/>
                      </a:cubicBezTo>
                      <a:cubicBezTo>
                        <a:pt x="178" y="182"/>
                        <a:pt x="178" y="186"/>
                        <a:pt x="180" y="189"/>
                      </a:cubicBezTo>
                      <a:cubicBezTo>
                        <a:pt x="187" y="200"/>
                        <a:pt x="187" y="200"/>
                        <a:pt x="187" y="200"/>
                      </a:cubicBezTo>
                      <a:cubicBezTo>
                        <a:pt x="170" y="212"/>
                        <a:pt x="170" y="212"/>
                        <a:pt x="170" y="212"/>
                      </a:cubicBezTo>
                      <a:cubicBezTo>
                        <a:pt x="163" y="201"/>
                        <a:pt x="163" y="201"/>
                        <a:pt x="163" y="201"/>
                      </a:cubicBezTo>
                      <a:cubicBezTo>
                        <a:pt x="160" y="198"/>
                        <a:pt x="156" y="197"/>
                        <a:pt x="153" y="198"/>
                      </a:cubicBezTo>
                      <a:cubicBezTo>
                        <a:pt x="143" y="202"/>
                        <a:pt x="133" y="204"/>
                        <a:pt x="122" y="204"/>
                      </a:cubicBezTo>
                      <a:cubicBezTo>
                        <a:pt x="118" y="204"/>
                        <a:pt x="115" y="207"/>
                        <a:pt x="114" y="211"/>
                      </a:cubicBezTo>
                      <a:cubicBezTo>
                        <a:pt x="112" y="224"/>
                        <a:pt x="112" y="224"/>
                        <a:pt x="112" y="224"/>
                      </a:cubicBezTo>
                      <a:cubicBezTo>
                        <a:pt x="91" y="220"/>
                        <a:pt x="91" y="220"/>
                        <a:pt x="91" y="220"/>
                      </a:cubicBezTo>
                      <a:cubicBezTo>
                        <a:pt x="94" y="207"/>
                        <a:pt x="94" y="207"/>
                        <a:pt x="94" y="207"/>
                      </a:cubicBezTo>
                      <a:cubicBezTo>
                        <a:pt x="95" y="203"/>
                        <a:pt x="93" y="200"/>
                        <a:pt x="89" y="198"/>
                      </a:cubicBezTo>
                      <a:cubicBezTo>
                        <a:pt x="79" y="194"/>
                        <a:pt x="71" y="188"/>
                        <a:pt x="63" y="181"/>
                      </a:cubicBezTo>
                      <a:cubicBezTo>
                        <a:pt x="60" y="178"/>
                        <a:pt x="56" y="178"/>
                        <a:pt x="53" y="180"/>
                      </a:cubicBezTo>
                      <a:cubicBezTo>
                        <a:pt x="42" y="187"/>
                        <a:pt x="42" y="187"/>
                        <a:pt x="42" y="187"/>
                      </a:cubicBezTo>
                      <a:cubicBezTo>
                        <a:pt x="30" y="170"/>
                        <a:pt x="30" y="170"/>
                        <a:pt x="30" y="170"/>
                      </a:cubicBezTo>
                      <a:cubicBezTo>
                        <a:pt x="41" y="163"/>
                        <a:pt x="41" y="163"/>
                        <a:pt x="41" y="163"/>
                      </a:cubicBezTo>
                      <a:cubicBezTo>
                        <a:pt x="44" y="161"/>
                        <a:pt x="45" y="156"/>
                        <a:pt x="44" y="153"/>
                      </a:cubicBezTo>
                      <a:cubicBezTo>
                        <a:pt x="40" y="143"/>
                        <a:pt x="38" y="133"/>
                        <a:pt x="38" y="123"/>
                      </a:cubicBezTo>
                      <a:cubicBezTo>
                        <a:pt x="38" y="119"/>
                        <a:pt x="35" y="115"/>
                        <a:pt x="31" y="115"/>
                      </a:cubicBezTo>
                      <a:cubicBezTo>
                        <a:pt x="18" y="112"/>
                        <a:pt x="18" y="112"/>
                        <a:pt x="18" y="112"/>
                      </a:cubicBezTo>
                      <a:cubicBezTo>
                        <a:pt x="22" y="92"/>
                        <a:pt x="22" y="92"/>
                        <a:pt x="22" y="92"/>
                      </a:cubicBezTo>
                      <a:cubicBezTo>
                        <a:pt x="35" y="94"/>
                        <a:pt x="35" y="94"/>
                        <a:pt x="35" y="94"/>
                      </a:cubicBezTo>
                      <a:cubicBezTo>
                        <a:pt x="39" y="95"/>
                        <a:pt x="43" y="93"/>
                        <a:pt x="44" y="89"/>
                      </a:cubicBezTo>
                      <a:cubicBezTo>
                        <a:pt x="48" y="80"/>
                        <a:pt x="54" y="71"/>
                        <a:pt x="61" y="64"/>
                      </a:cubicBezTo>
                      <a:cubicBezTo>
                        <a:pt x="64" y="61"/>
                        <a:pt x="64" y="56"/>
                        <a:pt x="62" y="53"/>
                      </a:cubicBezTo>
                      <a:cubicBezTo>
                        <a:pt x="55" y="42"/>
                        <a:pt x="55" y="42"/>
                        <a:pt x="55" y="42"/>
                      </a:cubicBezTo>
                      <a:cubicBezTo>
                        <a:pt x="72" y="31"/>
                        <a:pt x="72" y="31"/>
                        <a:pt x="72" y="31"/>
                      </a:cubicBezTo>
                      <a:cubicBezTo>
                        <a:pt x="79" y="41"/>
                        <a:pt x="79" y="41"/>
                        <a:pt x="79" y="41"/>
                      </a:cubicBezTo>
                      <a:cubicBezTo>
                        <a:pt x="81" y="45"/>
                        <a:pt x="86" y="46"/>
                        <a:pt x="89" y="44"/>
                      </a:cubicBezTo>
                      <a:cubicBezTo>
                        <a:pt x="99" y="40"/>
                        <a:pt x="109" y="38"/>
                        <a:pt x="119" y="38"/>
                      </a:cubicBezTo>
                      <a:cubicBezTo>
                        <a:pt x="123" y="38"/>
                        <a:pt x="127" y="35"/>
                        <a:pt x="127" y="31"/>
                      </a:cubicBezTo>
                      <a:cubicBezTo>
                        <a:pt x="130" y="19"/>
                        <a:pt x="130" y="19"/>
                        <a:pt x="130" y="19"/>
                      </a:cubicBezTo>
                      <a:cubicBezTo>
                        <a:pt x="150" y="23"/>
                        <a:pt x="150" y="23"/>
                        <a:pt x="150" y="23"/>
                      </a:cubicBezTo>
                      <a:cubicBezTo>
                        <a:pt x="148" y="35"/>
                        <a:pt x="148" y="35"/>
                        <a:pt x="148" y="35"/>
                      </a:cubicBezTo>
                      <a:cubicBezTo>
                        <a:pt x="147" y="39"/>
                        <a:pt x="149" y="43"/>
                        <a:pt x="153" y="44"/>
                      </a:cubicBezTo>
                      <a:cubicBezTo>
                        <a:pt x="162" y="48"/>
                        <a:pt x="171" y="54"/>
                        <a:pt x="179" y="61"/>
                      </a:cubicBezTo>
                      <a:cubicBezTo>
                        <a:pt x="181" y="64"/>
                        <a:pt x="186" y="64"/>
                        <a:pt x="189" y="62"/>
                      </a:cubicBezTo>
                      <a:cubicBezTo>
                        <a:pt x="200" y="55"/>
                        <a:pt x="200" y="55"/>
                        <a:pt x="200" y="55"/>
                      </a:cubicBezTo>
                      <a:cubicBezTo>
                        <a:pt x="211" y="72"/>
                        <a:pt x="211" y="72"/>
                        <a:pt x="211" y="72"/>
                      </a:cubicBezTo>
                      <a:cubicBezTo>
                        <a:pt x="201" y="80"/>
                        <a:pt x="201" y="80"/>
                        <a:pt x="201" y="80"/>
                      </a:cubicBezTo>
                      <a:cubicBezTo>
                        <a:pt x="198" y="82"/>
                        <a:pt x="196" y="86"/>
                        <a:pt x="198" y="90"/>
                      </a:cubicBezTo>
                      <a:cubicBezTo>
                        <a:pt x="202" y="99"/>
                        <a:pt x="204" y="109"/>
                        <a:pt x="204" y="120"/>
                      </a:cubicBezTo>
                      <a:cubicBezTo>
                        <a:pt x="204" y="124"/>
                        <a:pt x="207" y="127"/>
                        <a:pt x="211" y="128"/>
                      </a:cubicBezTo>
                      <a:cubicBezTo>
                        <a:pt x="223" y="130"/>
                        <a:pt x="223" y="130"/>
                        <a:pt x="223" y="130"/>
                      </a:cubicBezTo>
                      <a:cubicBezTo>
                        <a:pt x="219" y="151"/>
                        <a:pt x="219" y="151"/>
                        <a:pt x="219" y="151"/>
                      </a:cubicBezTo>
                      <a:cubicBezTo>
                        <a:pt x="207" y="148"/>
                        <a:pt x="207" y="148"/>
                        <a:pt x="207" y="148"/>
                      </a:cubicBezTo>
                      <a:cubicBezTo>
                        <a:pt x="203" y="148"/>
                        <a:pt x="199" y="150"/>
                        <a:pt x="198" y="15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0"/>
                <p:cNvSpPr>
                  <a:spLocks noEditPoints="1"/>
                </p:cNvSpPr>
                <p:nvPr/>
              </p:nvSpPr>
              <p:spPr bwMode="auto">
                <a:xfrm>
                  <a:off x="5089" y="1311"/>
                  <a:ext cx="174" cy="167"/>
                </a:xfrm>
                <a:custGeom>
                  <a:avLst/>
                  <a:gdLst>
                    <a:gd name="T0" fmla="*/ 73 w 127"/>
                    <a:gd name="T1" fmla="*/ 3 h 122"/>
                    <a:gd name="T2" fmla="*/ 28 w 127"/>
                    <a:gd name="T3" fmla="*/ 13 h 122"/>
                    <a:gd name="T4" fmla="*/ 3 w 127"/>
                    <a:gd name="T5" fmla="*/ 51 h 122"/>
                    <a:gd name="T6" fmla="*/ 12 w 127"/>
                    <a:gd name="T7" fmla="*/ 96 h 122"/>
                    <a:gd name="T8" fmla="*/ 51 w 127"/>
                    <a:gd name="T9" fmla="*/ 121 h 122"/>
                    <a:gd name="T10" fmla="*/ 51 w 127"/>
                    <a:gd name="T11" fmla="*/ 121 h 122"/>
                    <a:gd name="T12" fmla="*/ 62 w 127"/>
                    <a:gd name="T13" fmla="*/ 122 h 122"/>
                    <a:gd name="T14" fmla="*/ 121 w 127"/>
                    <a:gd name="T15" fmla="*/ 73 h 122"/>
                    <a:gd name="T16" fmla="*/ 73 w 127"/>
                    <a:gd name="T17" fmla="*/ 3 h 122"/>
                    <a:gd name="T18" fmla="*/ 104 w 127"/>
                    <a:gd name="T19" fmla="*/ 70 h 122"/>
                    <a:gd name="T20" fmla="*/ 86 w 127"/>
                    <a:gd name="T21" fmla="*/ 98 h 122"/>
                    <a:gd name="T22" fmla="*/ 54 w 127"/>
                    <a:gd name="T23" fmla="*/ 105 h 122"/>
                    <a:gd name="T24" fmla="*/ 54 w 127"/>
                    <a:gd name="T25" fmla="*/ 105 h 122"/>
                    <a:gd name="T26" fmla="*/ 26 w 127"/>
                    <a:gd name="T27" fmla="*/ 87 h 122"/>
                    <a:gd name="T28" fmla="*/ 19 w 127"/>
                    <a:gd name="T29" fmla="*/ 54 h 122"/>
                    <a:gd name="T30" fmla="*/ 38 w 127"/>
                    <a:gd name="T31" fmla="*/ 26 h 122"/>
                    <a:gd name="T32" fmla="*/ 62 w 127"/>
                    <a:gd name="T33" fmla="*/ 19 h 122"/>
                    <a:gd name="T34" fmla="*/ 70 w 127"/>
                    <a:gd name="T35" fmla="*/ 20 h 122"/>
                    <a:gd name="T36" fmla="*/ 104 w 127"/>
                    <a:gd name="T37" fmla="*/ 7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7" h="122">
                      <a:moveTo>
                        <a:pt x="73" y="3"/>
                      </a:moveTo>
                      <a:cubicBezTo>
                        <a:pt x="57" y="0"/>
                        <a:pt x="41" y="4"/>
                        <a:pt x="28" y="13"/>
                      </a:cubicBezTo>
                      <a:cubicBezTo>
                        <a:pt x="15" y="22"/>
                        <a:pt x="6" y="35"/>
                        <a:pt x="3" y="51"/>
                      </a:cubicBezTo>
                      <a:cubicBezTo>
                        <a:pt x="0" y="67"/>
                        <a:pt x="3" y="83"/>
                        <a:pt x="12" y="96"/>
                      </a:cubicBezTo>
                      <a:cubicBezTo>
                        <a:pt x="21" y="109"/>
                        <a:pt x="35" y="118"/>
                        <a:pt x="51" y="121"/>
                      </a:cubicBezTo>
                      <a:cubicBezTo>
                        <a:pt x="51" y="121"/>
                        <a:pt x="51" y="121"/>
                        <a:pt x="51" y="121"/>
                      </a:cubicBezTo>
                      <a:cubicBezTo>
                        <a:pt x="54" y="122"/>
                        <a:pt x="58" y="122"/>
                        <a:pt x="62" y="122"/>
                      </a:cubicBezTo>
                      <a:cubicBezTo>
                        <a:pt x="90" y="122"/>
                        <a:pt x="115" y="102"/>
                        <a:pt x="121" y="73"/>
                      </a:cubicBezTo>
                      <a:cubicBezTo>
                        <a:pt x="127" y="41"/>
                        <a:pt x="106" y="9"/>
                        <a:pt x="73" y="3"/>
                      </a:cubicBezTo>
                      <a:close/>
                      <a:moveTo>
                        <a:pt x="104" y="70"/>
                      </a:moveTo>
                      <a:cubicBezTo>
                        <a:pt x="102" y="82"/>
                        <a:pt x="96" y="92"/>
                        <a:pt x="86" y="98"/>
                      </a:cubicBezTo>
                      <a:cubicBezTo>
                        <a:pt x="77" y="105"/>
                        <a:pt x="65" y="107"/>
                        <a:pt x="54" y="105"/>
                      </a:cubicBezTo>
                      <a:cubicBezTo>
                        <a:pt x="54" y="105"/>
                        <a:pt x="54" y="105"/>
                        <a:pt x="54" y="105"/>
                      </a:cubicBezTo>
                      <a:cubicBezTo>
                        <a:pt x="42" y="103"/>
                        <a:pt x="33" y="96"/>
                        <a:pt x="26" y="87"/>
                      </a:cubicBezTo>
                      <a:cubicBezTo>
                        <a:pt x="20" y="77"/>
                        <a:pt x="17" y="65"/>
                        <a:pt x="19" y="54"/>
                      </a:cubicBezTo>
                      <a:cubicBezTo>
                        <a:pt x="21" y="43"/>
                        <a:pt x="28" y="33"/>
                        <a:pt x="38" y="26"/>
                      </a:cubicBezTo>
                      <a:cubicBezTo>
                        <a:pt x="45" y="21"/>
                        <a:pt x="53" y="19"/>
                        <a:pt x="62" y="19"/>
                      </a:cubicBezTo>
                      <a:cubicBezTo>
                        <a:pt x="65" y="19"/>
                        <a:pt x="67" y="19"/>
                        <a:pt x="70" y="20"/>
                      </a:cubicBezTo>
                      <a:cubicBezTo>
                        <a:pt x="94" y="24"/>
                        <a:pt x="109" y="47"/>
                        <a:pt x="104" y="7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1"/>
                <p:cNvSpPr>
                  <a:spLocks noEditPoints="1"/>
                </p:cNvSpPr>
                <p:nvPr/>
              </p:nvSpPr>
              <p:spPr bwMode="auto">
                <a:xfrm>
                  <a:off x="4803" y="1112"/>
                  <a:ext cx="248" cy="248"/>
                </a:xfrm>
                <a:custGeom>
                  <a:avLst/>
                  <a:gdLst>
                    <a:gd name="T0" fmla="*/ 12 w 182"/>
                    <a:gd name="T1" fmla="*/ 123 h 182"/>
                    <a:gd name="T2" fmla="*/ 31 w 182"/>
                    <a:gd name="T3" fmla="*/ 137 h 182"/>
                    <a:gd name="T4" fmla="*/ 24 w 182"/>
                    <a:gd name="T5" fmla="*/ 150 h 182"/>
                    <a:gd name="T6" fmla="*/ 49 w 182"/>
                    <a:gd name="T7" fmla="*/ 171 h 182"/>
                    <a:gd name="T8" fmla="*/ 64 w 182"/>
                    <a:gd name="T9" fmla="*/ 161 h 182"/>
                    <a:gd name="T10" fmla="*/ 83 w 182"/>
                    <a:gd name="T11" fmla="*/ 176 h 182"/>
                    <a:gd name="T12" fmla="*/ 89 w 182"/>
                    <a:gd name="T13" fmla="*/ 182 h 182"/>
                    <a:gd name="T14" fmla="*/ 118 w 182"/>
                    <a:gd name="T15" fmla="*/ 178 h 182"/>
                    <a:gd name="T16" fmla="*/ 122 w 182"/>
                    <a:gd name="T17" fmla="*/ 160 h 182"/>
                    <a:gd name="T18" fmla="*/ 145 w 182"/>
                    <a:gd name="T19" fmla="*/ 157 h 182"/>
                    <a:gd name="T20" fmla="*/ 171 w 182"/>
                    <a:gd name="T21" fmla="*/ 133 h 182"/>
                    <a:gd name="T22" fmla="*/ 161 w 182"/>
                    <a:gd name="T23" fmla="*/ 118 h 182"/>
                    <a:gd name="T24" fmla="*/ 176 w 182"/>
                    <a:gd name="T25" fmla="*/ 100 h 182"/>
                    <a:gd name="T26" fmla="*/ 182 w 182"/>
                    <a:gd name="T27" fmla="*/ 92 h 182"/>
                    <a:gd name="T28" fmla="*/ 171 w 182"/>
                    <a:gd name="T29" fmla="*/ 59 h 182"/>
                    <a:gd name="T30" fmla="*/ 151 w 182"/>
                    <a:gd name="T31" fmla="*/ 46 h 182"/>
                    <a:gd name="T32" fmla="*/ 158 w 182"/>
                    <a:gd name="T33" fmla="*/ 32 h 182"/>
                    <a:gd name="T34" fmla="*/ 133 w 182"/>
                    <a:gd name="T35" fmla="*/ 11 h 182"/>
                    <a:gd name="T36" fmla="*/ 125 w 182"/>
                    <a:gd name="T37" fmla="*/ 12 h 182"/>
                    <a:gd name="T38" fmla="*/ 101 w 182"/>
                    <a:gd name="T39" fmla="*/ 17 h 182"/>
                    <a:gd name="T40" fmla="*/ 92 w 182"/>
                    <a:gd name="T41" fmla="*/ 1 h 182"/>
                    <a:gd name="T42" fmla="*/ 60 w 182"/>
                    <a:gd name="T43" fmla="*/ 7 h 182"/>
                    <a:gd name="T44" fmla="*/ 61 w 182"/>
                    <a:gd name="T45" fmla="*/ 23 h 182"/>
                    <a:gd name="T46" fmla="*/ 37 w 182"/>
                    <a:gd name="T47" fmla="*/ 25 h 182"/>
                    <a:gd name="T48" fmla="*/ 28 w 182"/>
                    <a:gd name="T49" fmla="*/ 26 h 182"/>
                    <a:gd name="T50" fmla="*/ 10 w 182"/>
                    <a:gd name="T51" fmla="*/ 53 h 182"/>
                    <a:gd name="T52" fmla="*/ 21 w 182"/>
                    <a:gd name="T53" fmla="*/ 64 h 182"/>
                    <a:gd name="T54" fmla="*/ 6 w 182"/>
                    <a:gd name="T55" fmla="*/ 83 h 182"/>
                    <a:gd name="T56" fmla="*/ 1 w 182"/>
                    <a:gd name="T57" fmla="*/ 90 h 182"/>
                    <a:gd name="T58" fmla="*/ 23 w 182"/>
                    <a:gd name="T59" fmla="*/ 93 h 182"/>
                    <a:gd name="T60" fmla="*/ 34 w 182"/>
                    <a:gd name="T61" fmla="*/ 65 h 182"/>
                    <a:gd name="T62" fmla="*/ 25 w 182"/>
                    <a:gd name="T63" fmla="*/ 51 h 182"/>
                    <a:gd name="T64" fmla="*/ 42 w 182"/>
                    <a:gd name="T65" fmla="*/ 44 h 182"/>
                    <a:gd name="T66" fmla="*/ 70 w 182"/>
                    <a:gd name="T67" fmla="*/ 32 h 182"/>
                    <a:gd name="T68" fmla="*/ 72 w 182"/>
                    <a:gd name="T69" fmla="*/ 16 h 182"/>
                    <a:gd name="T70" fmla="*/ 89 w 182"/>
                    <a:gd name="T71" fmla="*/ 23 h 182"/>
                    <a:gd name="T72" fmla="*/ 117 w 182"/>
                    <a:gd name="T73" fmla="*/ 34 h 182"/>
                    <a:gd name="T74" fmla="*/ 131 w 182"/>
                    <a:gd name="T75" fmla="*/ 25 h 182"/>
                    <a:gd name="T76" fmla="*/ 138 w 182"/>
                    <a:gd name="T77" fmla="*/ 42 h 182"/>
                    <a:gd name="T78" fmla="*/ 150 w 182"/>
                    <a:gd name="T79" fmla="*/ 70 h 182"/>
                    <a:gd name="T80" fmla="*/ 166 w 182"/>
                    <a:gd name="T81" fmla="*/ 72 h 182"/>
                    <a:gd name="T82" fmla="*/ 159 w 182"/>
                    <a:gd name="T83" fmla="*/ 89 h 182"/>
                    <a:gd name="T84" fmla="*/ 148 w 182"/>
                    <a:gd name="T85" fmla="*/ 118 h 182"/>
                    <a:gd name="T86" fmla="*/ 157 w 182"/>
                    <a:gd name="T87" fmla="*/ 131 h 182"/>
                    <a:gd name="T88" fmla="*/ 140 w 182"/>
                    <a:gd name="T89" fmla="*/ 138 h 182"/>
                    <a:gd name="T90" fmla="*/ 113 w 182"/>
                    <a:gd name="T91" fmla="*/ 150 h 182"/>
                    <a:gd name="T92" fmla="*/ 110 w 182"/>
                    <a:gd name="T93" fmla="*/ 166 h 182"/>
                    <a:gd name="T94" fmla="*/ 93 w 182"/>
                    <a:gd name="T95" fmla="*/ 159 h 182"/>
                    <a:gd name="T96" fmla="*/ 65 w 182"/>
                    <a:gd name="T97" fmla="*/ 148 h 182"/>
                    <a:gd name="T98" fmla="*/ 57 w 182"/>
                    <a:gd name="T99" fmla="*/ 150 h 182"/>
                    <a:gd name="T100" fmla="*/ 39 w 182"/>
                    <a:gd name="T101" fmla="*/ 148 h 182"/>
                    <a:gd name="T102" fmla="*/ 44 w 182"/>
                    <a:gd name="T103" fmla="*/ 132 h 182"/>
                    <a:gd name="T104" fmla="*/ 26 w 182"/>
                    <a:gd name="T105" fmla="*/ 108 h 182"/>
                    <a:gd name="T106" fmla="*/ 14 w 182"/>
                    <a:gd name="T107"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2" h="182">
                      <a:moveTo>
                        <a:pt x="5" y="118"/>
                      </a:moveTo>
                      <a:cubicBezTo>
                        <a:pt x="5" y="121"/>
                        <a:pt x="8" y="124"/>
                        <a:pt x="12" y="123"/>
                      </a:cubicBezTo>
                      <a:cubicBezTo>
                        <a:pt x="22" y="122"/>
                        <a:pt x="22" y="122"/>
                        <a:pt x="22" y="122"/>
                      </a:cubicBezTo>
                      <a:cubicBezTo>
                        <a:pt x="25" y="127"/>
                        <a:pt x="28" y="132"/>
                        <a:pt x="31" y="137"/>
                      </a:cubicBezTo>
                      <a:cubicBezTo>
                        <a:pt x="25" y="145"/>
                        <a:pt x="25" y="145"/>
                        <a:pt x="25" y="145"/>
                      </a:cubicBezTo>
                      <a:cubicBezTo>
                        <a:pt x="24" y="147"/>
                        <a:pt x="23" y="148"/>
                        <a:pt x="24" y="150"/>
                      </a:cubicBezTo>
                      <a:cubicBezTo>
                        <a:pt x="24" y="152"/>
                        <a:pt x="25" y="153"/>
                        <a:pt x="26" y="154"/>
                      </a:cubicBezTo>
                      <a:cubicBezTo>
                        <a:pt x="49" y="171"/>
                        <a:pt x="49" y="171"/>
                        <a:pt x="49" y="171"/>
                      </a:cubicBezTo>
                      <a:cubicBezTo>
                        <a:pt x="52" y="173"/>
                        <a:pt x="55" y="173"/>
                        <a:pt x="58" y="170"/>
                      </a:cubicBezTo>
                      <a:cubicBezTo>
                        <a:pt x="64" y="161"/>
                        <a:pt x="64" y="161"/>
                        <a:pt x="64" y="161"/>
                      </a:cubicBezTo>
                      <a:cubicBezTo>
                        <a:pt x="70" y="163"/>
                        <a:pt x="75" y="165"/>
                        <a:pt x="81" y="166"/>
                      </a:cubicBezTo>
                      <a:cubicBezTo>
                        <a:pt x="83" y="176"/>
                        <a:pt x="83" y="176"/>
                        <a:pt x="83" y="176"/>
                      </a:cubicBezTo>
                      <a:cubicBezTo>
                        <a:pt x="83" y="178"/>
                        <a:pt x="84" y="179"/>
                        <a:pt x="85" y="180"/>
                      </a:cubicBezTo>
                      <a:cubicBezTo>
                        <a:pt x="86" y="181"/>
                        <a:pt x="88" y="182"/>
                        <a:pt x="89" y="182"/>
                      </a:cubicBezTo>
                      <a:cubicBezTo>
                        <a:pt x="89" y="182"/>
                        <a:pt x="90" y="182"/>
                        <a:pt x="90" y="182"/>
                      </a:cubicBezTo>
                      <a:cubicBezTo>
                        <a:pt x="118" y="178"/>
                        <a:pt x="118" y="178"/>
                        <a:pt x="118" y="178"/>
                      </a:cubicBezTo>
                      <a:cubicBezTo>
                        <a:pt x="121" y="177"/>
                        <a:pt x="124" y="174"/>
                        <a:pt x="123" y="171"/>
                      </a:cubicBezTo>
                      <a:cubicBezTo>
                        <a:pt x="122" y="160"/>
                        <a:pt x="122" y="160"/>
                        <a:pt x="122" y="160"/>
                      </a:cubicBezTo>
                      <a:cubicBezTo>
                        <a:pt x="127" y="157"/>
                        <a:pt x="132" y="154"/>
                        <a:pt x="137" y="151"/>
                      </a:cubicBezTo>
                      <a:cubicBezTo>
                        <a:pt x="145" y="157"/>
                        <a:pt x="145" y="157"/>
                        <a:pt x="145" y="157"/>
                      </a:cubicBezTo>
                      <a:cubicBezTo>
                        <a:pt x="148" y="159"/>
                        <a:pt x="152" y="159"/>
                        <a:pt x="154" y="156"/>
                      </a:cubicBezTo>
                      <a:cubicBezTo>
                        <a:pt x="171" y="133"/>
                        <a:pt x="171" y="133"/>
                        <a:pt x="171" y="133"/>
                      </a:cubicBezTo>
                      <a:cubicBezTo>
                        <a:pt x="173" y="131"/>
                        <a:pt x="173" y="127"/>
                        <a:pt x="170" y="125"/>
                      </a:cubicBezTo>
                      <a:cubicBezTo>
                        <a:pt x="161" y="118"/>
                        <a:pt x="161" y="118"/>
                        <a:pt x="161" y="118"/>
                      </a:cubicBezTo>
                      <a:cubicBezTo>
                        <a:pt x="163" y="113"/>
                        <a:pt x="165" y="107"/>
                        <a:pt x="166" y="101"/>
                      </a:cubicBezTo>
                      <a:cubicBezTo>
                        <a:pt x="176" y="100"/>
                        <a:pt x="176" y="100"/>
                        <a:pt x="176" y="100"/>
                      </a:cubicBezTo>
                      <a:cubicBezTo>
                        <a:pt x="178" y="99"/>
                        <a:pt x="179" y="98"/>
                        <a:pt x="180" y="97"/>
                      </a:cubicBezTo>
                      <a:cubicBezTo>
                        <a:pt x="181" y="96"/>
                        <a:pt x="182" y="94"/>
                        <a:pt x="182" y="92"/>
                      </a:cubicBezTo>
                      <a:cubicBezTo>
                        <a:pt x="178" y="64"/>
                        <a:pt x="178" y="64"/>
                        <a:pt x="178" y="64"/>
                      </a:cubicBezTo>
                      <a:cubicBezTo>
                        <a:pt x="177" y="61"/>
                        <a:pt x="174" y="59"/>
                        <a:pt x="171" y="59"/>
                      </a:cubicBezTo>
                      <a:cubicBezTo>
                        <a:pt x="160" y="61"/>
                        <a:pt x="160" y="61"/>
                        <a:pt x="160" y="61"/>
                      </a:cubicBezTo>
                      <a:cubicBezTo>
                        <a:pt x="157" y="55"/>
                        <a:pt x="154" y="50"/>
                        <a:pt x="151" y="46"/>
                      </a:cubicBezTo>
                      <a:cubicBezTo>
                        <a:pt x="157" y="37"/>
                        <a:pt x="157" y="37"/>
                        <a:pt x="157" y="37"/>
                      </a:cubicBezTo>
                      <a:cubicBezTo>
                        <a:pt x="158" y="35"/>
                        <a:pt x="159" y="34"/>
                        <a:pt x="158" y="32"/>
                      </a:cubicBezTo>
                      <a:cubicBezTo>
                        <a:pt x="158" y="30"/>
                        <a:pt x="157" y="29"/>
                        <a:pt x="156" y="28"/>
                      </a:cubicBezTo>
                      <a:cubicBezTo>
                        <a:pt x="133" y="11"/>
                        <a:pt x="133" y="11"/>
                        <a:pt x="133" y="11"/>
                      </a:cubicBezTo>
                      <a:cubicBezTo>
                        <a:pt x="132" y="10"/>
                        <a:pt x="130" y="10"/>
                        <a:pt x="129" y="10"/>
                      </a:cubicBezTo>
                      <a:cubicBezTo>
                        <a:pt x="127" y="10"/>
                        <a:pt x="126" y="11"/>
                        <a:pt x="125" y="12"/>
                      </a:cubicBezTo>
                      <a:cubicBezTo>
                        <a:pt x="118" y="21"/>
                        <a:pt x="118" y="21"/>
                        <a:pt x="118" y="21"/>
                      </a:cubicBezTo>
                      <a:cubicBezTo>
                        <a:pt x="113" y="19"/>
                        <a:pt x="107" y="17"/>
                        <a:pt x="101" y="17"/>
                      </a:cubicBezTo>
                      <a:cubicBezTo>
                        <a:pt x="99" y="6"/>
                        <a:pt x="99" y="6"/>
                        <a:pt x="99" y="6"/>
                      </a:cubicBezTo>
                      <a:cubicBezTo>
                        <a:pt x="99" y="2"/>
                        <a:pt x="96" y="0"/>
                        <a:pt x="92" y="1"/>
                      </a:cubicBezTo>
                      <a:cubicBezTo>
                        <a:pt x="64" y="5"/>
                        <a:pt x="64" y="5"/>
                        <a:pt x="64" y="5"/>
                      </a:cubicBezTo>
                      <a:cubicBezTo>
                        <a:pt x="63" y="5"/>
                        <a:pt x="61" y="6"/>
                        <a:pt x="60" y="7"/>
                      </a:cubicBezTo>
                      <a:cubicBezTo>
                        <a:pt x="59" y="8"/>
                        <a:pt x="59" y="10"/>
                        <a:pt x="59" y="12"/>
                      </a:cubicBezTo>
                      <a:cubicBezTo>
                        <a:pt x="61" y="23"/>
                        <a:pt x="61" y="23"/>
                        <a:pt x="61" y="23"/>
                      </a:cubicBezTo>
                      <a:cubicBezTo>
                        <a:pt x="55" y="25"/>
                        <a:pt x="50" y="28"/>
                        <a:pt x="45" y="31"/>
                      </a:cubicBezTo>
                      <a:cubicBezTo>
                        <a:pt x="37" y="25"/>
                        <a:pt x="37" y="25"/>
                        <a:pt x="37" y="25"/>
                      </a:cubicBezTo>
                      <a:cubicBezTo>
                        <a:pt x="35" y="24"/>
                        <a:pt x="34" y="24"/>
                        <a:pt x="32" y="24"/>
                      </a:cubicBezTo>
                      <a:cubicBezTo>
                        <a:pt x="30" y="24"/>
                        <a:pt x="29" y="25"/>
                        <a:pt x="28" y="26"/>
                      </a:cubicBezTo>
                      <a:cubicBezTo>
                        <a:pt x="11" y="49"/>
                        <a:pt x="11" y="49"/>
                        <a:pt x="11" y="49"/>
                      </a:cubicBezTo>
                      <a:cubicBezTo>
                        <a:pt x="10" y="50"/>
                        <a:pt x="10" y="52"/>
                        <a:pt x="10" y="53"/>
                      </a:cubicBezTo>
                      <a:cubicBezTo>
                        <a:pt x="10" y="55"/>
                        <a:pt x="11" y="57"/>
                        <a:pt x="12" y="58"/>
                      </a:cubicBezTo>
                      <a:cubicBezTo>
                        <a:pt x="21" y="64"/>
                        <a:pt x="21" y="64"/>
                        <a:pt x="21" y="64"/>
                      </a:cubicBezTo>
                      <a:cubicBezTo>
                        <a:pt x="19" y="70"/>
                        <a:pt x="17" y="75"/>
                        <a:pt x="17" y="81"/>
                      </a:cubicBezTo>
                      <a:cubicBezTo>
                        <a:pt x="6" y="83"/>
                        <a:pt x="6" y="83"/>
                        <a:pt x="6" y="83"/>
                      </a:cubicBezTo>
                      <a:cubicBezTo>
                        <a:pt x="4" y="83"/>
                        <a:pt x="3" y="84"/>
                        <a:pt x="2" y="85"/>
                      </a:cubicBezTo>
                      <a:cubicBezTo>
                        <a:pt x="1" y="87"/>
                        <a:pt x="0" y="88"/>
                        <a:pt x="1" y="90"/>
                      </a:cubicBezTo>
                      <a:lnTo>
                        <a:pt x="5" y="118"/>
                      </a:lnTo>
                      <a:close/>
                      <a:moveTo>
                        <a:pt x="23" y="93"/>
                      </a:moveTo>
                      <a:cubicBezTo>
                        <a:pt x="26" y="93"/>
                        <a:pt x="29" y="90"/>
                        <a:pt x="29" y="87"/>
                      </a:cubicBezTo>
                      <a:cubicBezTo>
                        <a:pt x="29" y="79"/>
                        <a:pt x="31" y="72"/>
                        <a:pt x="34" y="65"/>
                      </a:cubicBezTo>
                      <a:cubicBezTo>
                        <a:pt x="36" y="62"/>
                        <a:pt x="35" y="59"/>
                        <a:pt x="33" y="57"/>
                      </a:cubicBezTo>
                      <a:cubicBezTo>
                        <a:pt x="25" y="51"/>
                        <a:pt x="25" y="51"/>
                        <a:pt x="25" y="51"/>
                      </a:cubicBezTo>
                      <a:cubicBezTo>
                        <a:pt x="34" y="39"/>
                        <a:pt x="34" y="39"/>
                        <a:pt x="34" y="39"/>
                      </a:cubicBezTo>
                      <a:cubicBezTo>
                        <a:pt x="42" y="44"/>
                        <a:pt x="42" y="44"/>
                        <a:pt x="42" y="44"/>
                      </a:cubicBezTo>
                      <a:cubicBezTo>
                        <a:pt x="44" y="46"/>
                        <a:pt x="48" y="46"/>
                        <a:pt x="50" y="44"/>
                      </a:cubicBezTo>
                      <a:cubicBezTo>
                        <a:pt x="56" y="39"/>
                        <a:pt x="62" y="35"/>
                        <a:pt x="70" y="32"/>
                      </a:cubicBezTo>
                      <a:cubicBezTo>
                        <a:pt x="72" y="31"/>
                        <a:pt x="74" y="29"/>
                        <a:pt x="74" y="26"/>
                      </a:cubicBezTo>
                      <a:cubicBezTo>
                        <a:pt x="72" y="16"/>
                        <a:pt x="72" y="16"/>
                        <a:pt x="72" y="16"/>
                      </a:cubicBezTo>
                      <a:cubicBezTo>
                        <a:pt x="88" y="14"/>
                        <a:pt x="88" y="14"/>
                        <a:pt x="88" y="14"/>
                      </a:cubicBezTo>
                      <a:cubicBezTo>
                        <a:pt x="89" y="23"/>
                        <a:pt x="89" y="23"/>
                        <a:pt x="89" y="23"/>
                      </a:cubicBezTo>
                      <a:cubicBezTo>
                        <a:pt x="90" y="26"/>
                        <a:pt x="92" y="29"/>
                        <a:pt x="95" y="29"/>
                      </a:cubicBezTo>
                      <a:cubicBezTo>
                        <a:pt x="103" y="29"/>
                        <a:pt x="110" y="31"/>
                        <a:pt x="117" y="34"/>
                      </a:cubicBezTo>
                      <a:cubicBezTo>
                        <a:pt x="120" y="36"/>
                        <a:pt x="123" y="35"/>
                        <a:pt x="125" y="33"/>
                      </a:cubicBezTo>
                      <a:cubicBezTo>
                        <a:pt x="131" y="25"/>
                        <a:pt x="131" y="25"/>
                        <a:pt x="131" y="25"/>
                      </a:cubicBezTo>
                      <a:cubicBezTo>
                        <a:pt x="143" y="34"/>
                        <a:pt x="143" y="34"/>
                        <a:pt x="143" y="34"/>
                      </a:cubicBezTo>
                      <a:cubicBezTo>
                        <a:pt x="138" y="42"/>
                        <a:pt x="138" y="42"/>
                        <a:pt x="138" y="42"/>
                      </a:cubicBezTo>
                      <a:cubicBezTo>
                        <a:pt x="136" y="44"/>
                        <a:pt x="136" y="48"/>
                        <a:pt x="138" y="50"/>
                      </a:cubicBezTo>
                      <a:cubicBezTo>
                        <a:pt x="143" y="56"/>
                        <a:pt x="147" y="62"/>
                        <a:pt x="150" y="70"/>
                      </a:cubicBezTo>
                      <a:cubicBezTo>
                        <a:pt x="151" y="73"/>
                        <a:pt x="154" y="74"/>
                        <a:pt x="157" y="74"/>
                      </a:cubicBezTo>
                      <a:cubicBezTo>
                        <a:pt x="166" y="72"/>
                        <a:pt x="166" y="72"/>
                        <a:pt x="166" y="72"/>
                      </a:cubicBezTo>
                      <a:cubicBezTo>
                        <a:pt x="168" y="88"/>
                        <a:pt x="168" y="88"/>
                        <a:pt x="168" y="88"/>
                      </a:cubicBezTo>
                      <a:cubicBezTo>
                        <a:pt x="159" y="89"/>
                        <a:pt x="159" y="89"/>
                        <a:pt x="159" y="89"/>
                      </a:cubicBezTo>
                      <a:cubicBezTo>
                        <a:pt x="156" y="90"/>
                        <a:pt x="154" y="92"/>
                        <a:pt x="153" y="95"/>
                      </a:cubicBezTo>
                      <a:cubicBezTo>
                        <a:pt x="153" y="103"/>
                        <a:pt x="151" y="110"/>
                        <a:pt x="148" y="118"/>
                      </a:cubicBezTo>
                      <a:cubicBezTo>
                        <a:pt x="147" y="120"/>
                        <a:pt x="147" y="123"/>
                        <a:pt x="150" y="125"/>
                      </a:cubicBezTo>
                      <a:cubicBezTo>
                        <a:pt x="157" y="131"/>
                        <a:pt x="157" y="131"/>
                        <a:pt x="157" y="131"/>
                      </a:cubicBezTo>
                      <a:cubicBezTo>
                        <a:pt x="148" y="144"/>
                        <a:pt x="148" y="144"/>
                        <a:pt x="148" y="144"/>
                      </a:cubicBezTo>
                      <a:cubicBezTo>
                        <a:pt x="140" y="138"/>
                        <a:pt x="140" y="138"/>
                        <a:pt x="140" y="138"/>
                      </a:cubicBezTo>
                      <a:cubicBezTo>
                        <a:pt x="138" y="136"/>
                        <a:pt x="135" y="136"/>
                        <a:pt x="132" y="138"/>
                      </a:cubicBezTo>
                      <a:cubicBezTo>
                        <a:pt x="126" y="143"/>
                        <a:pt x="120" y="147"/>
                        <a:pt x="113" y="150"/>
                      </a:cubicBezTo>
                      <a:cubicBezTo>
                        <a:pt x="110" y="151"/>
                        <a:pt x="108" y="154"/>
                        <a:pt x="108" y="157"/>
                      </a:cubicBezTo>
                      <a:cubicBezTo>
                        <a:pt x="110" y="166"/>
                        <a:pt x="110" y="166"/>
                        <a:pt x="110" y="166"/>
                      </a:cubicBezTo>
                      <a:cubicBezTo>
                        <a:pt x="94" y="168"/>
                        <a:pt x="94" y="168"/>
                        <a:pt x="94" y="168"/>
                      </a:cubicBezTo>
                      <a:cubicBezTo>
                        <a:pt x="93" y="159"/>
                        <a:pt x="93" y="159"/>
                        <a:pt x="93" y="159"/>
                      </a:cubicBezTo>
                      <a:cubicBezTo>
                        <a:pt x="92" y="156"/>
                        <a:pt x="90" y="154"/>
                        <a:pt x="87" y="154"/>
                      </a:cubicBezTo>
                      <a:cubicBezTo>
                        <a:pt x="79" y="153"/>
                        <a:pt x="72" y="151"/>
                        <a:pt x="65" y="148"/>
                      </a:cubicBezTo>
                      <a:cubicBezTo>
                        <a:pt x="64" y="147"/>
                        <a:pt x="63" y="147"/>
                        <a:pt x="62" y="147"/>
                      </a:cubicBezTo>
                      <a:cubicBezTo>
                        <a:pt x="60" y="147"/>
                        <a:pt x="58" y="148"/>
                        <a:pt x="57" y="150"/>
                      </a:cubicBezTo>
                      <a:cubicBezTo>
                        <a:pt x="51" y="157"/>
                        <a:pt x="51" y="157"/>
                        <a:pt x="51" y="157"/>
                      </a:cubicBezTo>
                      <a:cubicBezTo>
                        <a:pt x="39" y="148"/>
                        <a:pt x="39" y="148"/>
                        <a:pt x="39" y="148"/>
                      </a:cubicBezTo>
                      <a:cubicBezTo>
                        <a:pt x="44" y="140"/>
                        <a:pt x="44" y="140"/>
                        <a:pt x="44" y="140"/>
                      </a:cubicBezTo>
                      <a:cubicBezTo>
                        <a:pt x="46" y="138"/>
                        <a:pt x="46" y="135"/>
                        <a:pt x="44" y="132"/>
                      </a:cubicBezTo>
                      <a:cubicBezTo>
                        <a:pt x="39" y="127"/>
                        <a:pt x="35" y="120"/>
                        <a:pt x="32" y="113"/>
                      </a:cubicBezTo>
                      <a:cubicBezTo>
                        <a:pt x="31" y="110"/>
                        <a:pt x="28" y="108"/>
                        <a:pt x="26" y="108"/>
                      </a:cubicBezTo>
                      <a:cubicBezTo>
                        <a:pt x="16" y="110"/>
                        <a:pt x="16" y="110"/>
                        <a:pt x="16" y="110"/>
                      </a:cubicBezTo>
                      <a:cubicBezTo>
                        <a:pt x="14" y="94"/>
                        <a:pt x="14" y="94"/>
                        <a:pt x="14" y="94"/>
                      </a:cubicBezTo>
                      <a:lnTo>
                        <a:pt x="23" y="9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2"/>
                <p:cNvSpPr>
                  <a:spLocks noEditPoints="1"/>
                </p:cNvSpPr>
                <p:nvPr/>
              </p:nvSpPr>
              <p:spPr bwMode="auto">
                <a:xfrm>
                  <a:off x="4862" y="1170"/>
                  <a:ext cx="131" cy="128"/>
                </a:xfrm>
                <a:custGeom>
                  <a:avLst/>
                  <a:gdLst>
                    <a:gd name="T0" fmla="*/ 48 w 96"/>
                    <a:gd name="T1" fmla="*/ 93 h 93"/>
                    <a:gd name="T2" fmla="*/ 55 w 96"/>
                    <a:gd name="T3" fmla="*/ 93 h 93"/>
                    <a:gd name="T4" fmla="*/ 93 w 96"/>
                    <a:gd name="T5" fmla="*/ 42 h 93"/>
                    <a:gd name="T6" fmla="*/ 42 w 96"/>
                    <a:gd name="T7" fmla="*/ 3 h 93"/>
                    <a:gd name="T8" fmla="*/ 3 w 96"/>
                    <a:gd name="T9" fmla="*/ 55 h 93"/>
                    <a:gd name="T10" fmla="*/ 48 w 96"/>
                    <a:gd name="T11" fmla="*/ 93 h 93"/>
                    <a:gd name="T12" fmla="*/ 43 w 96"/>
                    <a:gd name="T13" fmla="*/ 16 h 93"/>
                    <a:gd name="T14" fmla="*/ 48 w 96"/>
                    <a:gd name="T15" fmla="*/ 16 h 93"/>
                    <a:gd name="T16" fmla="*/ 80 w 96"/>
                    <a:gd name="T17" fmla="*/ 44 h 93"/>
                    <a:gd name="T18" fmla="*/ 53 w 96"/>
                    <a:gd name="T19" fmla="*/ 80 h 93"/>
                    <a:gd name="T20" fmla="*/ 16 w 96"/>
                    <a:gd name="T21" fmla="*/ 53 h 93"/>
                    <a:gd name="T22" fmla="*/ 43 w 96"/>
                    <a:gd name="T23" fmla="*/ 16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6" h="93">
                      <a:moveTo>
                        <a:pt x="48" y="93"/>
                      </a:moveTo>
                      <a:cubicBezTo>
                        <a:pt x="50" y="93"/>
                        <a:pt x="52" y="93"/>
                        <a:pt x="55" y="93"/>
                      </a:cubicBezTo>
                      <a:cubicBezTo>
                        <a:pt x="79" y="89"/>
                        <a:pt x="96" y="66"/>
                        <a:pt x="93" y="42"/>
                      </a:cubicBezTo>
                      <a:cubicBezTo>
                        <a:pt x="89" y="17"/>
                        <a:pt x="66" y="0"/>
                        <a:pt x="42" y="3"/>
                      </a:cubicBezTo>
                      <a:cubicBezTo>
                        <a:pt x="17" y="7"/>
                        <a:pt x="0" y="30"/>
                        <a:pt x="3" y="55"/>
                      </a:cubicBezTo>
                      <a:cubicBezTo>
                        <a:pt x="7" y="77"/>
                        <a:pt x="26" y="93"/>
                        <a:pt x="48" y="93"/>
                      </a:cubicBezTo>
                      <a:close/>
                      <a:moveTo>
                        <a:pt x="43" y="16"/>
                      </a:moveTo>
                      <a:cubicBezTo>
                        <a:pt x="45" y="16"/>
                        <a:pt x="47" y="16"/>
                        <a:pt x="48" y="16"/>
                      </a:cubicBezTo>
                      <a:cubicBezTo>
                        <a:pt x="64" y="16"/>
                        <a:pt x="78" y="27"/>
                        <a:pt x="80" y="44"/>
                      </a:cubicBezTo>
                      <a:cubicBezTo>
                        <a:pt x="83" y="61"/>
                        <a:pt x="71" y="78"/>
                        <a:pt x="53" y="80"/>
                      </a:cubicBezTo>
                      <a:cubicBezTo>
                        <a:pt x="35" y="83"/>
                        <a:pt x="18" y="71"/>
                        <a:pt x="16" y="53"/>
                      </a:cubicBezTo>
                      <a:cubicBezTo>
                        <a:pt x="13" y="35"/>
                        <a:pt x="26" y="18"/>
                        <a:pt x="43" y="1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9" name="组合 18"/>
            <p:cNvGrpSpPr/>
            <p:nvPr/>
          </p:nvGrpSpPr>
          <p:grpSpPr>
            <a:xfrm>
              <a:off x="6609" y="3611"/>
              <a:ext cx="2246" cy="2606"/>
              <a:chOff x="4103540" y="2293257"/>
              <a:chExt cx="1426404" cy="1654628"/>
            </a:xfrm>
          </p:grpSpPr>
          <p:sp>
            <p:nvSpPr>
              <p:cNvPr id="3" name="六边形 2"/>
              <p:cNvSpPr/>
              <p:nvPr/>
            </p:nvSpPr>
            <p:spPr>
              <a:xfrm rot="5400000">
                <a:off x="3989428" y="2407369"/>
                <a:ext cx="1654628" cy="1426404"/>
              </a:xfrm>
              <a:prstGeom prst="hexagon">
                <a:avLst/>
              </a:prstGeom>
              <a:solidFill>
                <a:srgbClr val="1E5FAE"/>
              </a:solidFill>
              <a:ln>
                <a:noFill/>
              </a:ln>
              <a:effectLst>
                <a:outerShdw blurRad="254000" dist="38100" sx="106000" sy="106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21"/>
              <p:cNvSpPr>
                <a:spLocks noEditPoints="1"/>
              </p:cNvSpPr>
              <p:nvPr/>
            </p:nvSpPr>
            <p:spPr bwMode="auto">
              <a:xfrm>
                <a:off x="4538970" y="2833033"/>
                <a:ext cx="555544" cy="575076"/>
              </a:xfrm>
              <a:custGeom>
                <a:avLst/>
                <a:gdLst>
                  <a:gd name="T0" fmla="*/ 120 w 152"/>
                  <a:gd name="T1" fmla="*/ 157 h 157"/>
                  <a:gd name="T2" fmla="*/ 129 w 152"/>
                  <a:gd name="T3" fmla="*/ 131 h 157"/>
                  <a:gd name="T4" fmla="*/ 120 w 152"/>
                  <a:gd name="T5" fmla="*/ 119 h 157"/>
                  <a:gd name="T6" fmla="*/ 131 w 152"/>
                  <a:gd name="T7" fmla="*/ 108 h 157"/>
                  <a:gd name="T8" fmla="*/ 104 w 152"/>
                  <a:gd name="T9" fmla="*/ 95 h 157"/>
                  <a:gd name="T10" fmla="*/ 46 w 152"/>
                  <a:gd name="T11" fmla="*/ 139 h 157"/>
                  <a:gd name="T12" fmla="*/ 42 w 152"/>
                  <a:gd name="T13" fmla="*/ 95 h 157"/>
                  <a:gd name="T14" fmla="*/ 21 w 152"/>
                  <a:gd name="T15" fmla="*/ 137 h 157"/>
                  <a:gd name="T16" fmla="*/ 18 w 152"/>
                  <a:gd name="T17" fmla="*/ 95 h 157"/>
                  <a:gd name="T18" fmla="*/ 10 w 152"/>
                  <a:gd name="T19" fmla="*/ 157 h 157"/>
                  <a:gd name="T20" fmla="*/ 34 w 152"/>
                  <a:gd name="T21" fmla="*/ 124 h 157"/>
                  <a:gd name="T22" fmla="*/ 59 w 152"/>
                  <a:gd name="T23" fmla="*/ 157 h 157"/>
                  <a:gd name="T24" fmla="*/ 50 w 152"/>
                  <a:gd name="T25" fmla="*/ 95 h 157"/>
                  <a:gd name="T26" fmla="*/ 68 w 152"/>
                  <a:gd name="T27" fmla="*/ 157 h 157"/>
                  <a:gd name="T28" fmla="*/ 84 w 152"/>
                  <a:gd name="T29" fmla="*/ 106 h 157"/>
                  <a:gd name="T30" fmla="*/ 68 w 152"/>
                  <a:gd name="T31" fmla="*/ 157 h 157"/>
                  <a:gd name="T32" fmla="*/ 84 w 152"/>
                  <a:gd name="T33" fmla="*/ 103 h 157"/>
                  <a:gd name="T34" fmla="*/ 68 w 152"/>
                  <a:gd name="T35" fmla="*/ 95 h 157"/>
                  <a:gd name="T36" fmla="*/ 134 w 152"/>
                  <a:gd name="T37" fmla="*/ 103 h 157"/>
                  <a:gd name="T38" fmla="*/ 150 w 152"/>
                  <a:gd name="T39" fmla="*/ 95 h 157"/>
                  <a:gd name="T40" fmla="*/ 134 w 152"/>
                  <a:gd name="T41" fmla="*/ 103 h 157"/>
                  <a:gd name="T42" fmla="*/ 150 w 152"/>
                  <a:gd name="T43" fmla="*/ 157 h 157"/>
                  <a:gd name="T44" fmla="*/ 134 w 152"/>
                  <a:gd name="T45" fmla="*/ 106 h 157"/>
                  <a:gd name="T46" fmla="*/ 76 w 152"/>
                  <a:gd name="T47" fmla="*/ 0 h 157"/>
                  <a:gd name="T48" fmla="*/ 16 w 152"/>
                  <a:gd name="T49" fmla="*/ 76 h 157"/>
                  <a:gd name="T50" fmla="*/ 137 w 152"/>
                  <a:gd name="T51" fmla="*/ 77 h 157"/>
                  <a:gd name="T52" fmla="*/ 152 w 152"/>
                  <a:gd name="T53" fmla="*/ 77 h 157"/>
                  <a:gd name="T54" fmla="*/ 76 w 152"/>
                  <a:gd name="T55" fmla="*/ 0 h 157"/>
                  <a:gd name="T56" fmla="*/ 124 w 152"/>
                  <a:gd name="T57" fmla="*/ 75 h 157"/>
                  <a:gd name="T58" fmla="*/ 76 w 152"/>
                  <a:gd name="T59" fmla="*/ 27 h 157"/>
                  <a:gd name="T60" fmla="*/ 44 w 152"/>
                  <a:gd name="T61" fmla="*/ 74 h 157"/>
                  <a:gd name="T62" fmla="*/ 108 w 152"/>
                  <a:gd name="T63" fmla="*/ 7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2" h="157">
                    <a:moveTo>
                      <a:pt x="104" y="157"/>
                    </a:moveTo>
                    <a:cubicBezTo>
                      <a:pt x="120" y="157"/>
                      <a:pt x="120" y="157"/>
                      <a:pt x="120" y="157"/>
                    </a:cubicBezTo>
                    <a:cubicBezTo>
                      <a:pt x="120" y="131"/>
                      <a:pt x="120" y="131"/>
                      <a:pt x="120" y="131"/>
                    </a:cubicBezTo>
                    <a:cubicBezTo>
                      <a:pt x="129" y="131"/>
                      <a:pt x="129" y="131"/>
                      <a:pt x="129" y="131"/>
                    </a:cubicBezTo>
                    <a:cubicBezTo>
                      <a:pt x="129" y="119"/>
                      <a:pt x="129" y="119"/>
                      <a:pt x="129" y="119"/>
                    </a:cubicBezTo>
                    <a:cubicBezTo>
                      <a:pt x="120" y="119"/>
                      <a:pt x="120" y="119"/>
                      <a:pt x="120" y="119"/>
                    </a:cubicBezTo>
                    <a:cubicBezTo>
                      <a:pt x="120" y="108"/>
                      <a:pt x="120" y="108"/>
                      <a:pt x="120" y="108"/>
                    </a:cubicBezTo>
                    <a:cubicBezTo>
                      <a:pt x="131" y="108"/>
                      <a:pt x="131" y="108"/>
                      <a:pt x="131" y="108"/>
                    </a:cubicBezTo>
                    <a:cubicBezTo>
                      <a:pt x="131" y="95"/>
                      <a:pt x="131" y="95"/>
                      <a:pt x="131" y="95"/>
                    </a:cubicBezTo>
                    <a:cubicBezTo>
                      <a:pt x="104" y="95"/>
                      <a:pt x="104" y="95"/>
                      <a:pt x="104" y="95"/>
                    </a:cubicBezTo>
                    <a:lnTo>
                      <a:pt x="104" y="157"/>
                    </a:lnTo>
                    <a:close/>
                    <a:moveTo>
                      <a:pt x="46" y="139"/>
                    </a:moveTo>
                    <a:cubicBezTo>
                      <a:pt x="44" y="116"/>
                      <a:pt x="44" y="116"/>
                      <a:pt x="44" y="116"/>
                    </a:cubicBezTo>
                    <a:cubicBezTo>
                      <a:pt x="43" y="104"/>
                      <a:pt x="42" y="97"/>
                      <a:pt x="42" y="95"/>
                    </a:cubicBezTo>
                    <a:cubicBezTo>
                      <a:pt x="26" y="95"/>
                      <a:pt x="26" y="95"/>
                      <a:pt x="26" y="95"/>
                    </a:cubicBezTo>
                    <a:cubicBezTo>
                      <a:pt x="23" y="113"/>
                      <a:pt x="22" y="127"/>
                      <a:pt x="21" y="137"/>
                    </a:cubicBezTo>
                    <a:cubicBezTo>
                      <a:pt x="20" y="117"/>
                      <a:pt x="20" y="117"/>
                      <a:pt x="20" y="117"/>
                    </a:cubicBezTo>
                    <a:cubicBezTo>
                      <a:pt x="18" y="95"/>
                      <a:pt x="18" y="95"/>
                      <a:pt x="18" y="95"/>
                    </a:cubicBezTo>
                    <a:cubicBezTo>
                      <a:pt x="3" y="95"/>
                      <a:pt x="3" y="95"/>
                      <a:pt x="3" y="95"/>
                    </a:cubicBezTo>
                    <a:cubicBezTo>
                      <a:pt x="10" y="157"/>
                      <a:pt x="10" y="157"/>
                      <a:pt x="10" y="157"/>
                    </a:cubicBezTo>
                    <a:cubicBezTo>
                      <a:pt x="29" y="157"/>
                      <a:pt x="29" y="157"/>
                      <a:pt x="29" y="157"/>
                    </a:cubicBezTo>
                    <a:cubicBezTo>
                      <a:pt x="32" y="140"/>
                      <a:pt x="33" y="130"/>
                      <a:pt x="34" y="124"/>
                    </a:cubicBezTo>
                    <a:cubicBezTo>
                      <a:pt x="35" y="136"/>
                      <a:pt x="37" y="147"/>
                      <a:pt x="39" y="157"/>
                    </a:cubicBezTo>
                    <a:cubicBezTo>
                      <a:pt x="59" y="157"/>
                      <a:pt x="59" y="157"/>
                      <a:pt x="59" y="157"/>
                    </a:cubicBezTo>
                    <a:cubicBezTo>
                      <a:pt x="66" y="95"/>
                      <a:pt x="66" y="95"/>
                      <a:pt x="66" y="95"/>
                    </a:cubicBezTo>
                    <a:cubicBezTo>
                      <a:pt x="50" y="95"/>
                      <a:pt x="50" y="95"/>
                      <a:pt x="50" y="95"/>
                    </a:cubicBezTo>
                    <a:cubicBezTo>
                      <a:pt x="48" y="110"/>
                      <a:pt x="47" y="124"/>
                      <a:pt x="46" y="139"/>
                    </a:cubicBezTo>
                    <a:close/>
                    <a:moveTo>
                      <a:pt x="68" y="157"/>
                    </a:moveTo>
                    <a:cubicBezTo>
                      <a:pt x="84" y="157"/>
                      <a:pt x="84" y="157"/>
                      <a:pt x="84" y="157"/>
                    </a:cubicBezTo>
                    <a:cubicBezTo>
                      <a:pt x="84" y="106"/>
                      <a:pt x="84" y="106"/>
                      <a:pt x="84" y="106"/>
                    </a:cubicBezTo>
                    <a:cubicBezTo>
                      <a:pt x="68" y="106"/>
                      <a:pt x="68" y="106"/>
                      <a:pt x="68" y="106"/>
                    </a:cubicBezTo>
                    <a:lnTo>
                      <a:pt x="68" y="157"/>
                    </a:lnTo>
                    <a:close/>
                    <a:moveTo>
                      <a:pt x="68" y="103"/>
                    </a:moveTo>
                    <a:cubicBezTo>
                      <a:pt x="84" y="103"/>
                      <a:pt x="84" y="103"/>
                      <a:pt x="84" y="103"/>
                    </a:cubicBezTo>
                    <a:cubicBezTo>
                      <a:pt x="84" y="95"/>
                      <a:pt x="84" y="95"/>
                      <a:pt x="84" y="95"/>
                    </a:cubicBezTo>
                    <a:cubicBezTo>
                      <a:pt x="68" y="95"/>
                      <a:pt x="68" y="95"/>
                      <a:pt x="68" y="95"/>
                    </a:cubicBezTo>
                    <a:lnTo>
                      <a:pt x="68" y="103"/>
                    </a:lnTo>
                    <a:close/>
                    <a:moveTo>
                      <a:pt x="134" y="103"/>
                    </a:moveTo>
                    <a:cubicBezTo>
                      <a:pt x="150" y="103"/>
                      <a:pt x="150" y="103"/>
                      <a:pt x="150" y="103"/>
                    </a:cubicBezTo>
                    <a:cubicBezTo>
                      <a:pt x="150" y="95"/>
                      <a:pt x="150" y="95"/>
                      <a:pt x="150" y="95"/>
                    </a:cubicBezTo>
                    <a:cubicBezTo>
                      <a:pt x="134" y="95"/>
                      <a:pt x="134" y="95"/>
                      <a:pt x="134" y="95"/>
                    </a:cubicBezTo>
                    <a:lnTo>
                      <a:pt x="134" y="103"/>
                    </a:lnTo>
                    <a:close/>
                    <a:moveTo>
                      <a:pt x="134" y="157"/>
                    </a:moveTo>
                    <a:cubicBezTo>
                      <a:pt x="150" y="157"/>
                      <a:pt x="150" y="157"/>
                      <a:pt x="150" y="157"/>
                    </a:cubicBezTo>
                    <a:cubicBezTo>
                      <a:pt x="150" y="106"/>
                      <a:pt x="150" y="106"/>
                      <a:pt x="150" y="106"/>
                    </a:cubicBezTo>
                    <a:cubicBezTo>
                      <a:pt x="134" y="106"/>
                      <a:pt x="134" y="106"/>
                      <a:pt x="134" y="106"/>
                    </a:cubicBezTo>
                    <a:lnTo>
                      <a:pt x="134" y="157"/>
                    </a:lnTo>
                    <a:close/>
                    <a:moveTo>
                      <a:pt x="76" y="0"/>
                    </a:moveTo>
                    <a:cubicBezTo>
                      <a:pt x="34" y="0"/>
                      <a:pt x="0" y="34"/>
                      <a:pt x="0" y="76"/>
                    </a:cubicBezTo>
                    <a:cubicBezTo>
                      <a:pt x="16" y="76"/>
                      <a:pt x="16" y="76"/>
                      <a:pt x="16" y="76"/>
                    </a:cubicBezTo>
                    <a:cubicBezTo>
                      <a:pt x="16" y="43"/>
                      <a:pt x="43" y="16"/>
                      <a:pt x="76" y="16"/>
                    </a:cubicBezTo>
                    <a:cubicBezTo>
                      <a:pt x="110" y="16"/>
                      <a:pt x="137" y="43"/>
                      <a:pt x="137" y="77"/>
                    </a:cubicBezTo>
                    <a:cubicBezTo>
                      <a:pt x="137" y="77"/>
                      <a:pt x="137" y="77"/>
                      <a:pt x="137" y="77"/>
                    </a:cubicBezTo>
                    <a:cubicBezTo>
                      <a:pt x="152" y="77"/>
                      <a:pt x="152" y="77"/>
                      <a:pt x="152" y="77"/>
                    </a:cubicBezTo>
                    <a:cubicBezTo>
                      <a:pt x="152" y="77"/>
                      <a:pt x="152" y="77"/>
                      <a:pt x="152" y="77"/>
                    </a:cubicBezTo>
                    <a:cubicBezTo>
                      <a:pt x="152" y="34"/>
                      <a:pt x="118" y="0"/>
                      <a:pt x="76" y="0"/>
                    </a:cubicBezTo>
                    <a:close/>
                    <a:moveTo>
                      <a:pt x="108" y="75"/>
                    </a:moveTo>
                    <a:cubicBezTo>
                      <a:pt x="124" y="75"/>
                      <a:pt x="124" y="75"/>
                      <a:pt x="124" y="75"/>
                    </a:cubicBezTo>
                    <a:cubicBezTo>
                      <a:pt x="124" y="74"/>
                      <a:pt x="124" y="74"/>
                      <a:pt x="124" y="74"/>
                    </a:cubicBezTo>
                    <a:cubicBezTo>
                      <a:pt x="124" y="48"/>
                      <a:pt x="102" y="27"/>
                      <a:pt x="76" y="27"/>
                    </a:cubicBezTo>
                    <a:cubicBezTo>
                      <a:pt x="50" y="27"/>
                      <a:pt x="29" y="48"/>
                      <a:pt x="29" y="74"/>
                    </a:cubicBezTo>
                    <a:cubicBezTo>
                      <a:pt x="44" y="74"/>
                      <a:pt x="44" y="74"/>
                      <a:pt x="44" y="74"/>
                    </a:cubicBezTo>
                    <a:cubicBezTo>
                      <a:pt x="45" y="57"/>
                      <a:pt x="59" y="43"/>
                      <a:pt x="76" y="43"/>
                    </a:cubicBezTo>
                    <a:cubicBezTo>
                      <a:pt x="94" y="43"/>
                      <a:pt x="108" y="57"/>
                      <a:pt x="108" y="74"/>
                    </a:cubicBezTo>
                    <a:lnTo>
                      <a:pt x="108" y="75"/>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grpSp>
        <p:nvGrpSpPr>
          <p:cNvPr id="30" name="组合 29"/>
          <p:cNvGrpSpPr/>
          <p:nvPr/>
        </p:nvGrpSpPr>
        <p:grpSpPr>
          <a:xfrm>
            <a:off x="4041140" y="487680"/>
            <a:ext cx="4429125" cy="604520"/>
            <a:chOff x="813" y="547"/>
            <a:chExt cx="6975" cy="952"/>
          </a:xfrm>
        </p:grpSpPr>
        <p:sp>
          <p:nvSpPr>
            <p:cNvPr id="31" name="文本框 30"/>
            <p:cNvSpPr txBox="1"/>
            <p:nvPr/>
          </p:nvSpPr>
          <p:spPr>
            <a:xfrm>
              <a:off x="2309" y="547"/>
              <a:ext cx="5479" cy="919"/>
            </a:xfrm>
            <a:prstGeom prst="rect">
              <a:avLst/>
            </a:prstGeom>
            <a:noFill/>
          </p:spPr>
          <p:txBody>
            <a:bodyPr wrap="square" rtlCol="0">
              <a:spAutoFit/>
            </a:bodyPr>
            <a:lstStyle/>
            <a:p>
              <a:pPr algn="ctr"/>
              <a:r>
                <a:rPr lang="zh-CN" altLang="en-US" sz="3200" b="1" dirty="0">
                  <a:solidFill>
                    <a:schemeClr val="bg2">
                      <a:lumMod val="25000"/>
                    </a:schemeClr>
                  </a:solidFill>
                  <a:latin typeface="华文细黑" panose="02010600040101010101" pitchFamily="2" charset="-122"/>
                  <a:ea typeface="华文细黑" panose="02010600040101010101" pitchFamily="2" charset="-122"/>
                </a:rPr>
                <a:t>用户类别、代表</a:t>
              </a:r>
            </a:p>
          </p:txBody>
        </p:sp>
        <p:sp>
          <p:nvSpPr>
            <p:cNvPr id="32" name="椭圆 31"/>
            <p:cNvSpPr>
              <a:spLocks noChangeAspect="1"/>
            </p:cNvSpPr>
            <p:nvPr/>
          </p:nvSpPr>
          <p:spPr>
            <a:xfrm>
              <a:off x="1459" y="547"/>
              <a:ext cx="952" cy="952"/>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a:spLocks noChangeAspect="1"/>
            </p:cNvSpPr>
            <p:nvPr/>
          </p:nvSpPr>
          <p:spPr>
            <a:xfrm>
              <a:off x="813" y="547"/>
              <a:ext cx="952" cy="952"/>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TextBox 26"/>
          <p:cNvSpPr txBox="1"/>
          <p:nvPr/>
        </p:nvSpPr>
        <p:spPr bwMode="auto">
          <a:xfrm>
            <a:off x="3637280" y="4409440"/>
            <a:ext cx="2497455" cy="556260"/>
          </a:xfrm>
          <a:prstGeom prst="rect">
            <a:avLst/>
          </a:prstGeom>
        </p:spPr>
        <p:txBody>
          <a:bodyPr wrap="square" lIns="480000" anchor="t" anchorCtr="0">
            <a:noAutofit/>
          </a:bodyPr>
          <a:lstStyle>
            <a:defPPr>
              <a:defRPr lang="zh-CN"/>
            </a:defPPr>
            <a:lvl1pPr>
              <a:lnSpc>
                <a:spcPct val="120000"/>
              </a:lnSpc>
              <a:defRPr sz="900">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r>
              <a:rPr lang="zh-CN" altLang="en-US" sz="2000" dirty="0">
                <a:solidFill>
                  <a:schemeClr val="tx1">
                    <a:lumMod val="95000"/>
                    <a:lumOff val="5000"/>
                  </a:schemeClr>
                </a:solidFill>
                <a:latin typeface="华文细黑" panose="02010600040101010101" pitchFamily="2" charset="-122"/>
                <a:ea typeface="华文细黑" panose="02010600040101010101" pitchFamily="2" charset="-122"/>
              </a:rPr>
              <a:t>2.渴望上进，通过希望通过辅助工具来提高自己。</a:t>
            </a:r>
          </a:p>
        </p:txBody>
      </p:sp>
      <p:sp>
        <p:nvSpPr>
          <p:cNvPr id="58" name="TextBox 45"/>
          <p:cNvSpPr txBox="1"/>
          <p:nvPr/>
        </p:nvSpPr>
        <p:spPr bwMode="auto">
          <a:xfrm>
            <a:off x="6214745" y="4398645"/>
            <a:ext cx="2497455" cy="556260"/>
          </a:xfrm>
          <a:prstGeom prst="rect">
            <a:avLst/>
          </a:prstGeom>
        </p:spPr>
        <p:txBody>
          <a:bodyPr wrap="square" lIns="480000" anchor="t" anchorCtr="0">
            <a:noAutofit/>
          </a:bodyPr>
          <a:lstStyle>
            <a:defPPr>
              <a:defRPr lang="zh-CN"/>
            </a:defPPr>
            <a:lvl1pPr>
              <a:lnSpc>
                <a:spcPct val="120000"/>
              </a:lnSpc>
              <a:defRPr sz="900">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r>
              <a:rPr lang="zh-CN" altLang="en-US" sz="2000" dirty="0">
                <a:solidFill>
                  <a:schemeClr val="tx1">
                    <a:lumMod val="95000"/>
                    <a:lumOff val="5000"/>
                  </a:schemeClr>
                </a:solidFill>
                <a:latin typeface="华文细黑" panose="02010600040101010101" pitchFamily="2" charset="-122"/>
                <a:ea typeface="华文细黑" panose="02010600040101010101" pitchFamily="2" charset="-122"/>
              </a:rPr>
              <a:t>3.课业繁忙，需要辅助工具对日常事物进行记录。</a:t>
            </a:r>
          </a:p>
        </p:txBody>
      </p:sp>
      <p:sp>
        <p:nvSpPr>
          <p:cNvPr id="61" name="TextBox 51"/>
          <p:cNvSpPr txBox="1"/>
          <p:nvPr/>
        </p:nvSpPr>
        <p:spPr bwMode="auto">
          <a:xfrm>
            <a:off x="926465" y="4394200"/>
            <a:ext cx="2497455" cy="556260"/>
          </a:xfrm>
          <a:prstGeom prst="rect">
            <a:avLst/>
          </a:prstGeom>
        </p:spPr>
        <p:txBody>
          <a:bodyPr wrap="square" lIns="480000" anchor="t" anchorCtr="0">
            <a:noAutofit/>
          </a:bodyPr>
          <a:lstStyle>
            <a:defPPr>
              <a:defRPr lang="zh-CN"/>
            </a:defPPr>
            <a:lvl1pPr>
              <a:lnSpc>
                <a:spcPct val="120000"/>
              </a:lnSpc>
              <a:defRPr sz="900">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r>
              <a:rPr lang="zh-CN" altLang="en-US" sz="2000" dirty="0">
                <a:solidFill>
                  <a:schemeClr val="tx1">
                    <a:lumMod val="95000"/>
                    <a:lumOff val="5000"/>
                  </a:schemeClr>
                </a:solidFill>
                <a:latin typeface="华文细黑" panose="02010600040101010101" pitchFamily="2" charset="-122"/>
                <a:ea typeface="华文细黑" panose="02010600040101010101" pitchFamily="2" charset="-122"/>
              </a:rPr>
              <a:t>1.有计划性，乐于利用App应用程序记录自己的日常生活。</a:t>
            </a:r>
          </a:p>
        </p:txBody>
      </p:sp>
      <p:sp>
        <p:nvSpPr>
          <p:cNvPr id="64" name="TextBox 26"/>
          <p:cNvSpPr txBox="1"/>
          <p:nvPr/>
        </p:nvSpPr>
        <p:spPr bwMode="auto">
          <a:xfrm>
            <a:off x="8854440" y="4409440"/>
            <a:ext cx="2497455" cy="556260"/>
          </a:xfrm>
          <a:prstGeom prst="rect">
            <a:avLst/>
          </a:prstGeom>
        </p:spPr>
        <p:txBody>
          <a:bodyPr wrap="square" lIns="480000" anchor="t" anchorCtr="0">
            <a:noAutofit/>
          </a:bodyPr>
          <a:lstStyle>
            <a:defPPr>
              <a:defRPr lang="zh-CN"/>
            </a:defPPr>
            <a:lvl1pPr>
              <a:lnSpc>
                <a:spcPct val="120000"/>
              </a:lnSpc>
              <a:defRPr sz="900">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r>
              <a:rPr lang="zh-CN" altLang="en-US" sz="2000" dirty="0">
                <a:solidFill>
                  <a:schemeClr val="tx1">
                    <a:lumMod val="95000"/>
                    <a:lumOff val="5000"/>
                  </a:schemeClr>
                </a:solidFill>
                <a:latin typeface="华文细黑" panose="02010600040101010101" pitchFamily="2" charset="-122"/>
                <a:ea typeface="华文细黑" panose="02010600040101010101" pitchFamily="2" charset="-122"/>
              </a:rPr>
              <a:t>4.喜爱社交，乐于分享自己的动态，并于他人互动。</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35" y="1264285"/>
            <a:ext cx="12184380" cy="5234940"/>
          </a:xfrm>
          <a:prstGeom prst="rect">
            <a:avLst/>
          </a:prstGeom>
          <a:solidFill>
            <a:schemeClr val="accent1">
              <a:lumMod val="75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24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6" name="Text Box 10"/>
          <p:cNvSpPr txBox="1">
            <a:spLocks noChangeArrowheads="1"/>
          </p:cNvSpPr>
          <p:nvPr/>
        </p:nvSpPr>
        <p:spPr bwMode="auto">
          <a:xfrm>
            <a:off x="1529929" y="2498620"/>
            <a:ext cx="10458023" cy="2766270"/>
          </a:xfrm>
          <a:prstGeom prst="rect">
            <a:avLst/>
          </a:prstGeom>
          <a:noFill/>
          <a:ln w="9525">
            <a:noFill/>
            <a:miter lim="800000"/>
          </a:ln>
        </p:spPr>
        <p:txBody>
          <a:bodyPr wrap="square" lIns="60960" tIns="30480" rIns="60960" bIns="30480">
            <a:spAutoFit/>
          </a:bodyPr>
          <a:lstStyle/>
          <a:p>
            <a:pPr defTabSz="1450975">
              <a:lnSpc>
                <a:spcPct val="150000"/>
              </a:lnSpc>
              <a:defRPr/>
            </a:pPr>
            <a:r>
              <a:rPr lang="en-US" sz="2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Calibri" panose="020F0502020204030204" pitchFamily="34" charset="0"/>
              </a:rPr>
              <a:t>（1）登录注册：用户能够进行最基本的注册和登录</a:t>
            </a:r>
          </a:p>
          <a:p>
            <a:pPr defTabSz="1450975">
              <a:lnSpc>
                <a:spcPct val="150000"/>
              </a:lnSpc>
              <a:defRPr/>
            </a:pPr>
            <a:endParaRPr lang="en-US" sz="2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Calibri" panose="020F0502020204030204" pitchFamily="34" charset="0"/>
            </a:endParaRPr>
          </a:p>
          <a:p>
            <a:pPr defTabSz="1450975">
              <a:lnSpc>
                <a:spcPct val="150000"/>
              </a:lnSpc>
              <a:defRPr/>
            </a:pPr>
            <a:r>
              <a:rPr lang="en-US" sz="2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Calibri" panose="020F0502020204030204" pitchFamily="34" charset="0"/>
              </a:rPr>
              <a:t>（2）文本编辑上传：用户能够在移动端编辑文本并上传</a:t>
            </a:r>
          </a:p>
          <a:p>
            <a:pPr defTabSz="1450975">
              <a:lnSpc>
                <a:spcPct val="150000"/>
              </a:lnSpc>
              <a:defRPr/>
            </a:pPr>
            <a:endParaRPr lang="en-US" sz="2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Calibri" panose="020F0502020204030204" pitchFamily="34" charset="0"/>
            </a:endParaRPr>
          </a:p>
          <a:p>
            <a:pPr defTabSz="1450975">
              <a:lnSpc>
                <a:spcPct val="150000"/>
              </a:lnSpc>
              <a:defRPr/>
            </a:pPr>
            <a:r>
              <a:rPr lang="en-US" sz="2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Calibri" panose="020F0502020204030204" pitchFamily="34" charset="0"/>
              </a:rPr>
              <a:t>（3）点赞转发收藏：用户能够在交流区对其他用户的分享进行点赞转发收藏</a:t>
            </a:r>
          </a:p>
        </p:txBody>
      </p:sp>
      <p:sp>
        <p:nvSpPr>
          <p:cNvPr id="27" name="Oval 26"/>
          <p:cNvSpPr/>
          <p:nvPr/>
        </p:nvSpPr>
        <p:spPr>
          <a:xfrm>
            <a:off x="503370" y="2442248"/>
            <a:ext cx="674644" cy="674019"/>
          </a:xfrm>
          <a:prstGeom prst="ellipse">
            <a:avLst/>
          </a:prstGeom>
          <a:solidFill>
            <a:schemeClr val="accent1"/>
          </a:solidFill>
          <a:ln>
            <a:noFill/>
          </a:ln>
          <a:effectLst>
            <a:outerShdw blurRad="50800" dist="38100" dir="2700000" algn="tl" rotWithShape="0">
              <a:prstClr val="black">
                <a:alpha val="15000"/>
              </a:prstClr>
            </a:outerShdw>
          </a:effectLst>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sz="11735">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8" name="Oval 27"/>
          <p:cNvSpPr/>
          <p:nvPr/>
        </p:nvSpPr>
        <p:spPr>
          <a:xfrm>
            <a:off x="503370" y="3621354"/>
            <a:ext cx="674644" cy="674019"/>
          </a:xfrm>
          <a:prstGeom prst="ellipse">
            <a:avLst/>
          </a:prstGeom>
          <a:solidFill>
            <a:schemeClr val="accent1"/>
          </a:solidFill>
          <a:ln>
            <a:noFill/>
          </a:ln>
          <a:effectLst>
            <a:outerShdw blurRad="50800" dist="38100" dir="2700000" algn="tl" rotWithShape="0">
              <a:prstClr val="black">
                <a:alpha val="15000"/>
              </a:prstClr>
            </a:outerShdw>
          </a:effectLst>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sz="11735">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9" name="Freeform 166"/>
          <p:cNvSpPr>
            <a:spLocks noEditPoints="1"/>
          </p:cNvSpPr>
          <p:nvPr/>
        </p:nvSpPr>
        <p:spPr bwMode="auto">
          <a:xfrm>
            <a:off x="668398" y="3832596"/>
            <a:ext cx="345859" cy="251535"/>
          </a:xfrm>
          <a:custGeom>
            <a:avLst/>
            <a:gdLst>
              <a:gd name="T0" fmla="*/ 241 w 805"/>
              <a:gd name="T1" fmla="*/ 415 h 588"/>
              <a:gd name="T2" fmla="*/ 277 w 805"/>
              <a:gd name="T3" fmla="*/ 415 h 588"/>
              <a:gd name="T4" fmla="*/ 476 w 805"/>
              <a:gd name="T5" fmla="*/ 109 h 588"/>
              <a:gd name="T6" fmla="*/ 37 w 805"/>
              <a:gd name="T7" fmla="*/ 376 h 588"/>
              <a:gd name="T8" fmla="*/ 476 w 805"/>
              <a:gd name="T9" fmla="*/ 376 h 588"/>
              <a:gd name="T10" fmla="*/ 288 w 805"/>
              <a:gd name="T11" fmla="*/ 415 h 588"/>
              <a:gd name="T12" fmla="*/ 229 w 805"/>
              <a:gd name="T13" fmla="*/ 415 h 588"/>
              <a:gd name="T14" fmla="*/ 288 w 805"/>
              <a:gd name="T15" fmla="*/ 415 h 588"/>
              <a:gd name="T16" fmla="*/ 513 w 805"/>
              <a:gd name="T17" fmla="*/ 423 h 588"/>
              <a:gd name="T18" fmla="*/ 308 w 805"/>
              <a:gd name="T19" fmla="*/ 458 h 588"/>
              <a:gd name="T20" fmla="*/ 360 w 805"/>
              <a:gd name="T21" fmla="*/ 561 h 588"/>
              <a:gd name="T22" fmla="*/ 205 w 805"/>
              <a:gd name="T23" fmla="*/ 561 h 588"/>
              <a:gd name="T24" fmla="*/ 153 w 805"/>
              <a:gd name="T25" fmla="*/ 527 h 588"/>
              <a:gd name="T26" fmla="*/ 34 w 805"/>
              <a:gd name="T27" fmla="*/ 458 h 588"/>
              <a:gd name="T28" fmla="*/ 0 w 805"/>
              <a:gd name="T29" fmla="*/ 107 h 588"/>
              <a:gd name="T30" fmla="*/ 479 w 805"/>
              <a:gd name="T31" fmla="*/ 73 h 588"/>
              <a:gd name="T32" fmla="*/ 714 w 805"/>
              <a:gd name="T33" fmla="*/ 393 h 588"/>
              <a:gd name="T34" fmla="*/ 651 w 805"/>
              <a:gd name="T35" fmla="*/ 393 h 588"/>
              <a:gd name="T36" fmla="*/ 714 w 805"/>
              <a:gd name="T37" fmla="*/ 393 h 588"/>
              <a:gd name="T38" fmla="*/ 682 w 805"/>
              <a:gd name="T39" fmla="*/ 442 h 588"/>
              <a:gd name="T40" fmla="*/ 682 w 805"/>
              <a:gd name="T41" fmla="*/ 344 h 588"/>
              <a:gd name="T42" fmla="*/ 756 w 805"/>
              <a:gd name="T43" fmla="*/ 218 h 588"/>
              <a:gd name="T44" fmla="*/ 603 w 805"/>
              <a:gd name="T45" fmla="*/ 241 h 588"/>
              <a:gd name="T46" fmla="*/ 756 w 805"/>
              <a:gd name="T47" fmla="*/ 218 h 588"/>
              <a:gd name="T48" fmla="*/ 585 w 805"/>
              <a:gd name="T49" fmla="*/ 31 h 588"/>
              <a:gd name="T50" fmla="*/ 774 w 805"/>
              <a:gd name="T51" fmla="*/ 558 h 588"/>
              <a:gd name="T52" fmla="*/ 805 w 805"/>
              <a:gd name="T53" fmla="*/ 16 h 588"/>
              <a:gd name="T54" fmla="*/ 790 w 805"/>
              <a:gd name="T55" fmla="*/ 588 h 588"/>
              <a:gd name="T56" fmla="*/ 555 w 805"/>
              <a:gd name="T57" fmla="*/ 573 h 588"/>
              <a:gd name="T58" fmla="*/ 570 w 805"/>
              <a:gd name="T59" fmla="*/ 0 h 588"/>
              <a:gd name="T60" fmla="*/ 805 w 805"/>
              <a:gd name="T61" fmla="*/ 16 h 588"/>
              <a:gd name="T62" fmla="*/ 603 w 805"/>
              <a:gd name="T63" fmla="*/ 71 h 588"/>
              <a:gd name="T64" fmla="*/ 756 w 805"/>
              <a:gd name="T65" fmla="*/ 123 h 588"/>
              <a:gd name="T66" fmla="*/ 756 w 805"/>
              <a:gd name="T67" fmla="*/ 179 h 588"/>
              <a:gd name="T68" fmla="*/ 603 w 805"/>
              <a:gd name="T69" fmla="*/ 202 h 588"/>
              <a:gd name="T70" fmla="*/ 756 w 805"/>
              <a:gd name="T71" fmla="*/ 179 h 588"/>
              <a:gd name="T72" fmla="*/ 603 w 805"/>
              <a:gd name="T73" fmla="*/ 163 h 588"/>
              <a:gd name="T74" fmla="*/ 756 w 805"/>
              <a:gd name="T75" fmla="*/ 14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5" h="588">
                <a:moveTo>
                  <a:pt x="259" y="397"/>
                </a:moveTo>
                <a:cubicBezTo>
                  <a:pt x="249" y="397"/>
                  <a:pt x="241" y="405"/>
                  <a:pt x="241" y="415"/>
                </a:cubicBezTo>
                <a:cubicBezTo>
                  <a:pt x="241" y="425"/>
                  <a:pt x="249" y="434"/>
                  <a:pt x="259" y="434"/>
                </a:cubicBezTo>
                <a:cubicBezTo>
                  <a:pt x="269" y="434"/>
                  <a:pt x="277" y="425"/>
                  <a:pt x="277" y="415"/>
                </a:cubicBezTo>
                <a:cubicBezTo>
                  <a:pt x="277" y="405"/>
                  <a:pt x="269" y="397"/>
                  <a:pt x="259" y="397"/>
                </a:cubicBezTo>
                <a:close/>
                <a:moveTo>
                  <a:pt x="476" y="109"/>
                </a:moveTo>
                <a:lnTo>
                  <a:pt x="37" y="109"/>
                </a:lnTo>
                <a:lnTo>
                  <a:pt x="37" y="376"/>
                </a:lnTo>
                <a:lnTo>
                  <a:pt x="476" y="376"/>
                </a:lnTo>
                <a:lnTo>
                  <a:pt x="476" y="376"/>
                </a:lnTo>
                <a:lnTo>
                  <a:pt x="476" y="109"/>
                </a:lnTo>
                <a:close/>
                <a:moveTo>
                  <a:pt x="288" y="415"/>
                </a:moveTo>
                <a:cubicBezTo>
                  <a:pt x="288" y="399"/>
                  <a:pt x="275" y="386"/>
                  <a:pt x="259" y="386"/>
                </a:cubicBezTo>
                <a:cubicBezTo>
                  <a:pt x="242" y="386"/>
                  <a:pt x="229" y="399"/>
                  <a:pt x="229" y="415"/>
                </a:cubicBezTo>
                <a:cubicBezTo>
                  <a:pt x="229" y="432"/>
                  <a:pt x="242" y="445"/>
                  <a:pt x="259" y="445"/>
                </a:cubicBezTo>
                <a:cubicBezTo>
                  <a:pt x="275" y="445"/>
                  <a:pt x="288" y="432"/>
                  <a:pt x="288" y="415"/>
                </a:cubicBezTo>
                <a:close/>
                <a:moveTo>
                  <a:pt x="513" y="107"/>
                </a:moveTo>
                <a:lnTo>
                  <a:pt x="513" y="423"/>
                </a:lnTo>
                <a:cubicBezTo>
                  <a:pt x="513" y="442"/>
                  <a:pt x="498" y="458"/>
                  <a:pt x="479" y="458"/>
                </a:cubicBezTo>
                <a:lnTo>
                  <a:pt x="308" y="458"/>
                </a:lnTo>
                <a:cubicBezTo>
                  <a:pt x="308" y="458"/>
                  <a:pt x="298" y="527"/>
                  <a:pt x="360" y="527"/>
                </a:cubicBezTo>
                <a:lnTo>
                  <a:pt x="360" y="561"/>
                </a:lnTo>
                <a:lnTo>
                  <a:pt x="308" y="561"/>
                </a:lnTo>
                <a:lnTo>
                  <a:pt x="205" y="561"/>
                </a:lnTo>
                <a:lnTo>
                  <a:pt x="153" y="561"/>
                </a:lnTo>
                <a:lnTo>
                  <a:pt x="153" y="527"/>
                </a:lnTo>
                <a:cubicBezTo>
                  <a:pt x="212" y="527"/>
                  <a:pt x="205" y="458"/>
                  <a:pt x="205" y="458"/>
                </a:cubicBezTo>
                <a:lnTo>
                  <a:pt x="34" y="458"/>
                </a:lnTo>
                <a:cubicBezTo>
                  <a:pt x="15" y="458"/>
                  <a:pt x="0" y="442"/>
                  <a:pt x="0" y="423"/>
                </a:cubicBezTo>
                <a:lnTo>
                  <a:pt x="0" y="107"/>
                </a:lnTo>
                <a:cubicBezTo>
                  <a:pt x="0" y="88"/>
                  <a:pt x="15" y="73"/>
                  <a:pt x="34" y="73"/>
                </a:cubicBezTo>
                <a:lnTo>
                  <a:pt x="479" y="73"/>
                </a:lnTo>
                <a:cubicBezTo>
                  <a:pt x="498" y="73"/>
                  <a:pt x="513" y="88"/>
                  <a:pt x="513" y="107"/>
                </a:cubicBezTo>
                <a:close/>
                <a:moveTo>
                  <a:pt x="714" y="393"/>
                </a:moveTo>
                <a:cubicBezTo>
                  <a:pt x="714" y="376"/>
                  <a:pt x="699" y="362"/>
                  <a:pt x="682" y="362"/>
                </a:cubicBezTo>
                <a:cubicBezTo>
                  <a:pt x="665" y="362"/>
                  <a:pt x="651" y="376"/>
                  <a:pt x="651" y="393"/>
                </a:cubicBezTo>
                <a:cubicBezTo>
                  <a:pt x="651" y="411"/>
                  <a:pt x="665" y="425"/>
                  <a:pt x="682" y="425"/>
                </a:cubicBezTo>
                <a:cubicBezTo>
                  <a:pt x="699" y="425"/>
                  <a:pt x="714" y="411"/>
                  <a:pt x="714" y="393"/>
                </a:cubicBezTo>
                <a:close/>
                <a:moveTo>
                  <a:pt x="731" y="393"/>
                </a:moveTo>
                <a:cubicBezTo>
                  <a:pt x="731" y="421"/>
                  <a:pt x="709" y="442"/>
                  <a:pt x="682" y="442"/>
                </a:cubicBezTo>
                <a:cubicBezTo>
                  <a:pt x="655" y="442"/>
                  <a:pt x="633" y="421"/>
                  <a:pt x="633" y="393"/>
                </a:cubicBezTo>
                <a:cubicBezTo>
                  <a:pt x="633" y="366"/>
                  <a:pt x="655" y="344"/>
                  <a:pt x="682" y="344"/>
                </a:cubicBezTo>
                <a:cubicBezTo>
                  <a:pt x="709" y="344"/>
                  <a:pt x="731" y="366"/>
                  <a:pt x="731" y="393"/>
                </a:cubicBezTo>
                <a:close/>
                <a:moveTo>
                  <a:pt x="756" y="218"/>
                </a:moveTo>
                <a:lnTo>
                  <a:pt x="603" y="218"/>
                </a:lnTo>
                <a:lnTo>
                  <a:pt x="603" y="241"/>
                </a:lnTo>
                <a:lnTo>
                  <a:pt x="756" y="241"/>
                </a:lnTo>
                <a:lnTo>
                  <a:pt x="756" y="218"/>
                </a:lnTo>
                <a:close/>
                <a:moveTo>
                  <a:pt x="774" y="31"/>
                </a:moveTo>
                <a:lnTo>
                  <a:pt x="585" y="31"/>
                </a:lnTo>
                <a:lnTo>
                  <a:pt x="585" y="558"/>
                </a:lnTo>
                <a:lnTo>
                  <a:pt x="774" y="558"/>
                </a:lnTo>
                <a:lnTo>
                  <a:pt x="774" y="31"/>
                </a:lnTo>
                <a:close/>
                <a:moveTo>
                  <a:pt x="805" y="16"/>
                </a:moveTo>
                <a:lnTo>
                  <a:pt x="805" y="573"/>
                </a:lnTo>
                <a:cubicBezTo>
                  <a:pt x="805" y="581"/>
                  <a:pt x="798" y="588"/>
                  <a:pt x="790" y="588"/>
                </a:cubicBezTo>
                <a:lnTo>
                  <a:pt x="570" y="588"/>
                </a:lnTo>
                <a:cubicBezTo>
                  <a:pt x="561" y="588"/>
                  <a:pt x="555" y="581"/>
                  <a:pt x="555" y="573"/>
                </a:cubicBezTo>
                <a:lnTo>
                  <a:pt x="555" y="16"/>
                </a:lnTo>
                <a:cubicBezTo>
                  <a:pt x="555" y="7"/>
                  <a:pt x="561" y="0"/>
                  <a:pt x="570" y="0"/>
                </a:cubicBezTo>
                <a:lnTo>
                  <a:pt x="790" y="0"/>
                </a:lnTo>
                <a:cubicBezTo>
                  <a:pt x="798" y="0"/>
                  <a:pt x="805" y="7"/>
                  <a:pt x="805" y="16"/>
                </a:cubicBezTo>
                <a:close/>
                <a:moveTo>
                  <a:pt x="756" y="71"/>
                </a:moveTo>
                <a:lnTo>
                  <a:pt x="603" y="71"/>
                </a:lnTo>
                <a:lnTo>
                  <a:pt x="603" y="123"/>
                </a:lnTo>
                <a:lnTo>
                  <a:pt x="756" y="123"/>
                </a:lnTo>
                <a:lnTo>
                  <a:pt x="756" y="71"/>
                </a:lnTo>
                <a:close/>
                <a:moveTo>
                  <a:pt x="756" y="179"/>
                </a:moveTo>
                <a:lnTo>
                  <a:pt x="603" y="179"/>
                </a:lnTo>
                <a:lnTo>
                  <a:pt x="603" y="202"/>
                </a:lnTo>
                <a:lnTo>
                  <a:pt x="756" y="202"/>
                </a:lnTo>
                <a:lnTo>
                  <a:pt x="756" y="179"/>
                </a:lnTo>
                <a:close/>
                <a:moveTo>
                  <a:pt x="756" y="163"/>
                </a:moveTo>
                <a:lnTo>
                  <a:pt x="603" y="163"/>
                </a:lnTo>
                <a:lnTo>
                  <a:pt x="603" y="140"/>
                </a:lnTo>
                <a:lnTo>
                  <a:pt x="756" y="140"/>
                </a:lnTo>
                <a:lnTo>
                  <a:pt x="756" y="163"/>
                </a:ln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0" name="Freeform 204"/>
          <p:cNvSpPr>
            <a:spLocks noEditPoints="1"/>
          </p:cNvSpPr>
          <p:nvPr/>
        </p:nvSpPr>
        <p:spPr bwMode="auto">
          <a:xfrm>
            <a:off x="689334" y="2629529"/>
            <a:ext cx="305256" cy="299460"/>
          </a:xfrm>
          <a:custGeom>
            <a:avLst/>
            <a:gdLst>
              <a:gd name="T0" fmla="*/ 82 w 124"/>
              <a:gd name="T1" fmla="*/ 60 h 121"/>
              <a:gd name="T2" fmla="*/ 62 w 124"/>
              <a:gd name="T3" fmla="*/ 80 h 121"/>
              <a:gd name="T4" fmla="*/ 42 w 124"/>
              <a:gd name="T5" fmla="*/ 60 h 121"/>
              <a:gd name="T6" fmla="*/ 62 w 124"/>
              <a:gd name="T7" fmla="*/ 41 h 121"/>
              <a:gd name="T8" fmla="*/ 82 w 124"/>
              <a:gd name="T9" fmla="*/ 60 h 121"/>
              <a:gd name="T10" fmla="*/ 107 w 124"/>
              <a:gd name="T11" fmla="*/ 46 h 121"/>
              <a:gd name="T12" fmla="*/ 104 w 124"/>
              <a:gd name="T13" fmla="*/ 39 h 121"/>
              <a:gd name="T14" fmla="*/ 111 w 124"/>
              <a:gd name="T15" fmla="*/ 22 h 121"/>
              <a:gd name="T16" fmla="*/ 101 w 124"/>
              <a:gd name="T17" fmla="*/ 12 h 121"/>
              <a:gd name="T18" fmla="*/ 84 w 124"/>
              <a:gd name="T19" fmla="*/ 19 h 121"/>
              <a:gd name="T20" fmla="*/ 76 w 124"/>
              <a:gd name="T21" fmla="*/ 16 h 121"/>
              <a:gd name="T22" fmla="*/ 69 w 124"/>
              <a:gd name="T23" fmla="*/ 0 h 121"/>
              <a:gd name="T24" fmla="*/ 55 w 124"/>
              <a:gd name="T25" fmla="*/ 0 h 121"/>
              <a:gd name="T26" fmla="*/ 48 w 124"/>
              <a:gd name="T27" fmla="*/ 16 h 121"/>
              <a:gd name="T28" fmla="*/ 40 w 124"/>
              <a:gd name="T29" fmla="*/ 19 h 121"/>
              <a:gd name="T30" fmla="*/ 23 w 124"/>
              <a:gd name="T31" fmla="*/ 13 h 121"/>
              <a:gd name="T32" fmla="*/ 13 w 124"/>
              <a:gd name="T33" fmla="*/ 22 h 121"/>
              <a:gd name="T34" fmla="*/ 20 w 124"/>
              <a:gd name="T35" fmla="*/ 39 h 121"/>
              <a:gd name="T36" fmla="*/ 17 w 124"/>
              <a:gd name="T37" fmla="*/ 47 h 121"/>
              <a:gd name="T38" fmla="*/ 0 w 124"/>
              <a:gd name="T39" fmla="*/ 54 h 121"/>
              <a:gd name="T40" fmla="*/ 0 w 124"/>
              <a:gd name="T41" fmla="*/ 67 h 121"/>
              <a:gd name="T42" fmla="*/ 17 w 124"/>
              <a:gd name="T43" fmla="*/ 74 h 121"/>
              <a:gd name="T44" fmla="*/ 20 w 124"/>
              <a:gd name="T45" fmla="*/ 82 h 121"/>
              <a:gd name="T46" fmla="*/ 14 w 124"/>
              <a:gd name="T47" fmla="*/ 99 h 121"/>
              <a:gd name="T48" fmla="*/ 23 w 124"/>
              <a:gd name="T49" fmla="*/ 108 h 121"/>
              <a:gd name="T50" fmla="*/ 40 w 124"/>
              <a:gd name="T51" fmla="*/ 102 h 121"/>
              <a:gd name="T52" fmla="*/ 48 w 124"/>
              <a:gd name="T53" fmla="*/ 105 h 121"/>
              <a:gd name="T54" fmla="*/ 56 w 124"/>
              <a:gd name="T55" fmla="*/ 121 h 121"/>
              <a:gd name="T56" fmla="*/ 69 w 124"/>
              <a:gd name="T57" fmla="*/ 121 h 121"/>
              <a:gd name="T58" fmla="*/ 76 w 124"/>
              <a:gd name="T59" fmla="*/ 105 h 121"/>
              <a:gd name="T60" fmla="*/ 84 w 124"/>
              <a:gd name="T61" fmla="*/ 102 h 121"/>
              <a:gd name="T62" fmla="*/ 102 w 124"/>
              <a:gd name="T63" fmla="*/ 108 h 121"/>
              <a:gd name="T64" fmla="*/ 111 w 124"/>
              <a:gd name="T65" fmla="*/ 99 h 121"/>
              <a:gd name="T66" fmla="*/ 104 w 124"/>
              <a:gd name="T67" fmla="*/ 82 h 121"/>
              <a:gd name="T68" fmla="*/ 107 w 124"/>
              <a:gd name="T69" fmla="*/ 74 h 121"/>
              <a:gd name="T70" fmla="*/ 124 w 124"/>
              <a:gd name="T71" fmla="*/ 67 h 121"/>
              <a:gd name="T72" fmla="*/ 124 w 124"/>
              <a:gd name="T73" fmla="*/ 53 h 121"/>
              <a:gd name="T74" fmla="*/ 107 w 124"/>
              <a:gd name="T75" fmla="*/ 4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21">
                <a:moveTo>
                  <a:pt x="82" y="60"/>
                </a:moveTo>
                <a:cubicBezTo>
                  <a:pt x="82" y="71"/>
                  <a:pt x="73" y="80"/>
                  <a:pt x="62" y="80"/>
                </a:cubicBezTo>
                <a:cubicBezTo>
                  <a:pt x="51" y="80"/>
                  <a:pt x="42" y="71"/>
                  <a:pt x="42" y="60"/>
                </a:cubicBezTo>
                <a:cubicBezTo>
                  <a:pt x="42" y="50"/>
                  <a:pt x="51" y="41"/>
                  <a:pt x="62" y="41"/>
                </a:cubicBezTo>
                <a:cubicBezTo>
                  <a:pt x="73" y="41"/>
                  <a:pt x="82" y="50"/>
                  <a:pt x="82" y="60"/>
                </a:cubicBezTo>
                <a:close/>
                <a:moveTo>
                  <a:pt x="107" y="46"/>
                </a:moveTo>
                <a:cubicBezTo>
                  <a:pt x="104" y="39"/>
                  <a:pt x="104" y="39"/>
                  <a:pt x="104" y="39"/>
                </a:cubicBezTo>
                <a:cubicBezTo>
                  <a:pt x="104" y="39"/>
                  <a:pt x="111" y="23"/>
                  <a:pt x="111" y="22"/>
                </a:cubicBezTo>
                <a:cubicBezTo>
                  <a:pt x="101" y="12"/>
                  <a:pt x="101" y="12"/>
                  <a:pt x="101" y="12"/>
                </a:cubicBezTo>
                <a:cubicBezTo>
                  <a:pt x="100" y="12"/>
                  <a:pt x="84" y="19"/>
                  <a:pt x="84" y="19"/>
                </a:cubicBezTo>
                <a:cubicBezTo>
                  <a:pt x="76" y="16"/>
                  <a:pt x="76" y="16"/>
                  <a:pt x="76" y="16"/>
                </a:cubicBezTo>
                <a:cubicBezTo>
                  <a:pt x="76" y="16"/>
                  <a:pt x="70" y="0"/>
                  <a:pt x="69" y="0"/>
                </a:cubicBezTo>
                <a:cubicBezTo>
                  <a:pt x="55" y="0"/>
                  <a:pt x="55" y="0"/>
                  <a:pt x="55" y="0"/>
                </a:cubicBezTo>
                <a:cubicBezTo>
                  <a:pt x="54" y="0"/>
                  <a:pt x="48" y="16"/>
                  <a:pt x="48" y="16"/>
                </a:cubicBezTo>
                <a:cubicBezTo>
                  <a:pt x="40" y="19"/>
                  <a:pt x="40" y="19"/>
                  <a:pt x="40" y="19"/>
                </a:cubicBezTo>
                <a:cubicBezTo>
                  <a:pt x="40" y="19"/>
                  <a:pt x="23" y="12"/>
                  <a:pt x="23" y="13"/>
                </a:cubicBezTo>
                <a:cubicBezTo>
                  <a:pt x="13" y="22"/>
                  <a:pt x="13" y="22"/>
                  <a:pt x="13" y="22"/>
                </a:cubicBezTo>
                <a:cubicBezTo>
                  <a:pt x="12" y="23"/>
                  <a:pt x="20" y="39"/>
                  <a:pt x="20" y="39"/>
                </a:cubicBezTo>
                <a:cubicBezTo>
                  <a:pt x="17" y="47"/>
                  <a:pt x="17" y="47"/>
                  <a:pt x="17" y="47"/>
                </a:cubicBezTo>
                <a:cubicBezTo>
                  <a:pt x="17" y="47"/>
                  <a:pt x="0" y="53"/>
                  <a:pt x="0" y="54"/>
                </a:cubicBezTo>
                <a:cubicBezTo>
                  <a:pt x="0" y="67"/>
                  <a:pt x="0" y="67"/>
                  <a:pt x="0" y="67"/>
                </a:cubicBezTo>
                <a:cubicBezTo>
                  <a:pt x="0" y="68"/>
                  <a:pt x="17" y="74"/>
                  <a:pt x="17" y="74"/>
                </a:cubicBezTo>
                <a:cubicBezTo>
                  <a:pt x="20" y="82"/>
                  <a:pt x="20" y="82"/>
                  <a:pt x="20" y="82"/>
                </a:cubicBezTo>
                <a:cubicBezTo>
                  <a:pt x="20" y="82"/>
                  <a:pt x="13" y="98"/>
                  <a:pt x="14" y="99"/>
                </a:cubicBezTo>
                <a:cubicBezTo>
                  <a:pt x="23" y="108"/>
                  <a:pt x="23" y="108"/>
                  <a:pt x="23" y="108"/>
                </a:cubicBezTo>
                <a:cubicBezTo>
                  <a:pt x="24" y="109"/>
                  <a:pt x="40" y="102"/>
                  <a:pt x="40" y="102"/>
                </a:cubicBezTo>
                <a:cubicBezTo>
                  <a:pt x="48" y="105"/>
                  <a:pt x="48" y="105"/>
                  <a:pt x="48" y="105"/>
                </a:cubicBezTo>
                <a:cubicBezTo>
                  <a:pt x="48" y="105"/>
                  <a:pt x="55" y="121"/>
                  <a:pt x="56" y="121"/>
                </a:cubicBezTo>
                <a:cubicBezTo>
                  <a:pt x="69" y="121"/>
                  <a:pt x="69" y="121"/>
                  <a:pt x="69" y="121"/>
                </a:cubicBezTo>
                <a:cubicBezTo>
                  <a:pt x="70" y="121"/>
                  <a:pt x="76" y="105"/>
                  <a:pt x="76" y="105"/>
                </a:cubicBezTo>
                <a:cubicBezTo>
                  <a:pt x="84" y="102"/>
                  <a:pt x="84" y="102"/>
                  <a:pt x="84" y="102"/>
                </a:cubicBezTo>
                <a:cubicBezTo>
                  <a:pt x="84" y="102"/>
                  <a:pt x="101" y="109"/>
                  <a:pt x="102" y="108"/>
                </a:cubicBezTo>
                <a:cubicBezTo>
                  <a:pt x="111" y="99"/>
                  <a:pt x="111" y="99"/>
                  <a:pt x="111" y="99"/>
                </a:cubicBezTo>
                <a:cubicBezTo>
                  <a:pt x="112" y="98"/>
                  <a:pt x="104" y="82"/>
                  <a:pt x="104" y="82"/>
                </a:cubicBezTo>
                <a:cubicBezTo>
                  <a:pt x="107" y="74"/>
                  <a:pt x="107" y="74"/>
                  <a:pt x="107" y="74"/>
                </a:cubicBezTo>
                <a:cubicBezTo>
                  <a:pt x="107" y="74"/>
                  <a:pt x="124" y="68"/>
                  <a:pt x="124" y="67"/>
                </a:cubicBezTo>
                <a:cubicBezTo>
                  <a:pt x="124" y="53"/>
                  <a:pt x="124" y="53"/>
                  <a:pt x="124" y="53"/>
                </a:cubicBezTo>
                <a:cubicBezTo>
                  <a:pt x="124" y="53"/>
                  <a:pt x="107" y="46"/>
                  <a:pt x="107" y="46"/>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3" name="Oval 32"/>
          <p:cNvSpPr/>
          <p:nvPr/>
        </p:nvSpPr>
        <p:spPr>
          <a:xfrm>
            <a:off x="503370" y="4679587"/>
            <a:ext cx="674644" cy="674019"/>
          </a:xfrm>
          <a:prstGeom prst="ellipse">
            <a:avLst/>
          </a:prstGeom>
          <a:solidFill>
            <a:schemeClr val="accent1"/>
          </a:solidFill>
          <a:ln>
            <a:noFill/>
          </a:ln>
          <a:effectLst>
            <a:outerShdw blurRad="50800" dist="38100" dir="2700000" algn="tl" rotWithShape="0">
              <a:prstClr val="black">
                <a:alpha val="15000"/>
              </a:prstClr>
            </a:outerShdw>
          </a:effectLst>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sz="11735">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4" name="Freeform 33"/>
          <p:cNvSpPr>
            <a:spLocks noEditPoints="1"/>
          </p:cNvSpPr>
          <p:nvPr/>
        </p:nvSpPr>
        <p:spPr bwMode="auto">
          <a:xfrm>
            <a:off x="668630" y="4860060"/>
            <a:ext cx="345397" cy="313079"/>
          </a:xfrm>
          <a:custGeom>
            <a:avLst/>
            <a:gdLst>
              <a:gd name="T0" fmla="*/ 67 w 134"/>
              <a:gd name="T1" fmla="*/ 87 h 122"/>
              <a:gd name="T2" fmla="*/ 84 w 134"/>
              <a:gd name="T3" fmla="*/ 105 h 122"/>
              <a:gd name="T4" fmla="*/ 67 w 134"/>
              <a:gd name="T5" fmla="*/ 122 h 122"/>
              <a:gd name="T6" fmla="*/ 50 w 134"/>
              <a:gd name="T7" fmla="*/ 105 h 122"/>
              <a:gd name="T8" fmla="*/ 67 w 134"/>
              <a:gd name="T9" fmla="*/ 87 h 122"/>
              <a:gd name="T10" fmla="*/ 97 w 134"/>
              <a:gd name="T11" fmla="*/ 74 h 122"/>
              <a:gd name="T12" fmla="*/ 85 w 134"/>
              <a:gd name="T13" fmla="*/ 86 h 122"/>
              <a:gd name="T14" fmla="*/ 49 w 134"/>
              <a:gd name="T15" fmla="*/ 86 h 122"/>
              <a:gd name="T16" fmla="*/ 36 w 134"/>
              <a:gd name="T17" fmla="*/ 74 h 122"/>
              <a:gd name="T18" fmla="*/ 97 w 134"/>
              <a:gd name="T19" fmla="*/ 74 h 122"/>
              <a:gd name="T20" fmla="*/ 116 w 134"/>
              <a:gd name="T21" fmla="*/ 56 h 122"/>
              <a:gd name="T22" fmla="*/ 104 w 134"/>
              <a:gd name="T23" fmla="*/ 68 h 122"/>
              <a:gd name="T24" fmla="*/ 30 w 134"/>
              <a:gd name="T25" fmla="*/ 68 h 122"/>
              <a:gd name="T26" fmla="*/ 18 w 134"/>
              <a:gd name="T27" fmla="*/ 56 h 122"/>
              <a:gd name="T28" fmla="*/ 116 w 134"/>
              <a:gd name="T29" fmla="*/ 56 h 122"/>
              <a:gd name="T30" fmla="*/ 122 w 134"/>
              <a:gd name="T31" fmla="*/ 50 h 122"/>
              <a:gd name="T32" fmla="*/ 12 w 134"/>
              <a:gd name="T33" fmla="*/ 50 h 122"/>
              <a:gd name="T34" fmla="*/ 0 w 134"/>
              <a:gd name="T35" fmla="*/ 38 h 122"/>
              <a:gd name="T36" fmla="*/ 134 w 134"/>
              <a:gd name="T37" fmla="*/ 38 h 122"/>
              <a:gd name="T38" fmla="*/ 122 w 134"/>
              <a:gd name="T39" fmla="*/ 5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22">
                <a:moveTo>
                  <a:pt x="67" y="87"/>
                </a:moveTo>
                <a:cubicBezTo>
                  <a:pt x="76" y="87"/>
                  <a:pt x="84" y="95"/>
                  <a:pt x="84" y="105"/>
                </a:cubicBezTo>
                <a:cubicBezTo>
                  <a:pt x="84" y="114"/>
                  <a:pt x="76" y="122"/>
                  <a:pt x="67" y="122"/>
                </a:cubicBezTo>
                <a:cubicBezTo>
                  <a:pt x="57" y="122"/>
                  <a:pt x="50" y="114"/>
                  <a:pt x="50" y="105"/>
                </a:cubicBezTo>
                <a:cubicBezTo>
                  <a:pt x="50" y="95"/>
                  <a:pt x="57" y="87"/>
                  <a:pt x="67" y="87"/>
                </a:cubicBezTo>
                <a:close/>
                <a:moveTo>
                  <a:pt x="97" y="74"/>
                </a:moveTo>
                <a:cubicBezTo>
                  <a:pt x="85" y="86"/>
                  <a:pt x="85" y="86"/>
                  <a:pt x="85" y="86"/>
                </a:cubicBezTo>
                <a:cubicBezTo>
                  <a:pt x="75" y="76"/>
                  <a:pt x="59" y="76"/>
                  <a:pt x="49" y="86"/>
                </a:cubicBezTo>
                <a:cubicBezTo>
                  <a:pt x="36" y="74"/>
                  <a:pt x="36" y="74"/>
                  <a:pt x="36" y="74"/>
                </a:cubicBezTo>
                <a:cubicBezTo>
                  <a:pt x="53" y="57"/>
                  <a:pt x="81" y="57"/>
                  <a:pt x="97" y="74"/>
                </a:cubicBezTo>
                <a:close/>
                <a:moveTo>
                  <a:pt x="116" y="56"/>
                </a:moveTo>
                <a:cubicBezTo>
                  <a:pt x="104" y="68"/>
                  <a:pt x="104" y="68"/>
                  <a:pt x="104" y="68"/>
                </a:cubicBezTo>
                <a:cubicBezTo>
                  <a:pt x="83" y="48"/>
                  <a:pt x="50" y="48"/>
                  <a:pt x="30" y="68"/>
                </a:cubicBezTo>
                <a:cubicBezTo>
                  <a:pt x="18" y="56"/>
                  <a:pt x="18" y="56"/>
                  <a:pt x="18" y="56"/>
                </a:cubicBezTo>
                <a:cubicBezTo>
                  <a:pt x="45" y="29"/>
                  <a:pt x="89" y="29"/>
                  <a:pt x="116" y="56"/>
                </a:cubicBezTo>
                <a:close/>
                <a:moveTo>
                  <a:pt x="122" y="50"/>
                </a:moveTo>
                <a:cubicBezTo>
                  <a:pt x="92" y="19"/>
                  <a:pt x="42" y="19"/>
                  <a:pt x="12" y="50"/>
                </a:cubicBezTo>
                <a:cubicBezTo>
                  <a:pt x="0" y="38"/>
                  <a:pt x="0" y="38"/>
                  <a:pt x="0" y="38"/>
                </a:cubicBezTo>
                <a:cubicBezTo>
                  <a:pt x="37" y="0"/>
                  <a:pt x="97" y="0"/>
                  <a:pt x="134" y="38"/>
                </a:cubicBezTo>
                <a:cubicBezTo>
                  <a:pt x="122" y="50"/>
                  <a:pt x="122" y="50"/>
                  <a:pt x="122" y="50"/>
                </a:cubicBezTo>
                <a:close/>
              </a:path>
            </a:pathLst>
          </a:custGeom>
          <a:solidFill>
            <a:schemeClr val="bg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cxnSp>
        <p:nvCxnSpPr>
          <p:cNvPr id="19" name="直接连接符 18"/>
          <p:cNvCxnSpPr/>
          <p:nvPr/>
        </p:nvCxnSpPr>
        <p:spPr>
          <a:xfrm>
            <a:off x="5817825" y="110971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5433061" y="570430"/>
            <a:ext cx="1325880" cy="38608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关键点</a:t>
            </a:r>
            <a:endPar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p:nvPr/>
        </p:nvCxnSpPr>
        <p:spPr>
          <a:xfrm>
            <a:off x="6096000" y="330741"/>
            <a:ext cx="0" cy="6245159"/>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376137" y="3430621"/>
            <a:ext cx="11439729"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Text Box 7"/>
          <p:cNvSpPr txBox="1">
            <a:spLocks noChangeArrowheads="1"/>
          </p:cNvSpPr>
          <p:nvPr/>
        </p:nvSpPr>
        <p:spPr bwMode="auto">
          <a:xfrm>
            <a:off x="5141595" y="4791075"/>
            <a:ext cx="7943850" cy="1599565"/>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4.采用的方法与技术</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Spring框架与Vue框架都是第一次使用，</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对其中很多东西并不熟悉，需要花费大量的时间自学。</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Vue与MyBatis均简单易学且最终基本能实现预期效果</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因为第一次使用相应的工具与技术，开发进度缓慢</a:t>
            </a:r>
          </a:p>
        </p:txBody>
      </p:sp>
      <p:sp>
        <p:nvSpPr>
          <p:cNvPr id="22" name="Text Box 7"/>
          <p:cNvSpPr txBox="1">
            <a:spLocks noChangeArrowheads="1"/>
          </p:cNvSpPr>
          <p:nvPr/>
        </p:nvSpPr>
        <p:spPr bwMode="auto">
          <a:xfrm>
            <a:off x="523875" y="4791075"/>
            <a:ext cx="4937760" cy="984250"/>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3.开发人员限制</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项目小组成员均缺少项目开发经验，需要加快学习相关知识</a:t>
            </a:r>
          </a:p>
        </p:txBody>
      </p:sp>
      <p:sp>
        <p:nvSpPr>
          <p:cNvPr id="27" name="Text Box 7"/>
          <p:cNvSpPr txBox="1">
            <a:spLocks noChangeArrowheads="1"/>
          </p:cNvSpPr>
          <p:nvPr/>
        </p:nvSpPr>
        <p:spPr bwMode="auto">
          <a:xfrm>
            <a:off x="7655197" y="1466219"/>
            <a:ext cx="2915920" cy="676275"/>
          </a:xfrm>
          <a:prstGeom prst="rect">
            <a:avLst/>
          </a:prstGeom>
          <a:noFill/>
          <a:ln w="9525">
            <a:noFill/>
            <a:miter lim="800000"/>
          </a:ln>
        </p:spPr>
        <p:txBody>
          <a:bodyPr wrap="non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2.开发期限</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预定开发期限为三个月。</a:t>
            </a:r>
          </a:p>
        </p:txBody>
      </p:sp>
      <p:sp>
        <p:nvSpPr>
          <p:cNvPr id="28" name="Text Box 7"/>
          <p:cNvSpPr txBox="1">
            <a:spLocks noChangeArrowheads="1"/>
          </p:cNvSpPr>
          <p:nvPr/>
        </p:nvSpPr>
        <p:spPr bwMode="auto">
          <a:xfrm>
            <a:off x="700405" y="1466215"/>
            <a:ext cx="4584065" cy="1291590"/>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1.经费限制</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缺乏经费，部分花费（例如Team-Building）只能通过组员自费，其他花费开支需要杨老师的支持。</a:t>
            </a:r>
          </a:p>
        </p:txBody>
      </p:sp>
      <p:sp>
        <p:nvSpPr>
          <p:cNvPr id="29" name="Text Box 10"/>
          <p:cNvSpPr txBox="1">
            <a:spLocks noChangeArrowheads="1"/>
          </p:cNvSpPr>
          <p:nvPr/>
        </p:nvSpPr>
        <p:spPr bwMode="auto">
          <a:xfrm>
            <a:off x="962975" y="1835551"/>
            <a:ext cx="3953368" cy="314325"/>
          </a:xfrm>
          <a:prstGeom prst="rect">
            <a:avLst/>
          </a:prstGeom>
          <a:noFill/>
          <a:ln w="9525">
            <a:noFill/>
            <a:miter lim="800000"/>
          </a:ln>
        </p:spPr>
        <p:txBody>
          <a:bodyPr wrap="square" lIns="60960" tIns="30480" rIns="60960" bIns="30480">
            <a:spAutoFit/>
          </a:bodyPr>
          <a:lstStyle/>
          <a:p>
            <a:pPr algn="ctr" defTabSz="1450975">
              <a:lnSpc>
                <a:spcPct val="150000"/>
              </a:lnSpc>
              <a:defRPr/>
            </a:pPr>
            <a:endParaRPr lang="en-US" sz="110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endParaRPr>
          </a:p>
        </p:txBody>
      </p:sp>
      <p:sp>
        <p:nvSpPr>
          <p:cNvPr id="30" name="Freeform 7"/>
          <p:cNvSpPr>
            <a:spLocks noEditPoints="1"/>
          </p:cNvSpPr>
          <p:nvPr/>
        </p:nvSpPr>
        <p:spPr bwMode="auto">
          <a:xfrm>
            <a:off x="8850025" y="785199"/>
            <a:ext cx="526259" cy="508720"/>
          </a:xfrm>
          <a:custGeom>
            <a:avLst/>
            <a:gdLst>
              <a:gd name="T0" fmla="*/ 597 w 631"/>
              <a:gd name="T1" fmla="*/ 0 h 605"/>
              <a:gd name="T2" fmla="*/ 34 w 631"/>
              <a:gd name="T3" fmla="*/ 0 h 605"/>
              <a:gd name="T4" fmla="*/ 0 w 631"/>
              <a:gd name="T5" fmla="*/ 37 h 605"/>
              <a:gd name="T6" fmla="*/ 0 w 631"/>
              <a:gd name="T7" fmla="*/ 417 h 605"/>
              <a:gd name="T8" fmla="*/ 34 w 631"/>
              <a:gd name="T9" fmla="*/ 454 h 605"/>
              <a:gd name="T10" fmla="*/ 597 w 631"/>
              <a:gd name="T11" fmla="*/ 454 h 605"/>
              <a:gd name="T12" fmla="*/ 631 w 631"/>
              <a:gd name="T13" fmla="*/ 417 h 605"/>
              <a:gd name="T14" fmla="*/ 631 w 631"/>
              <a:gd name="T15" fmla="*/ 37 h 605"/>
              <a:gd name="T16" fmla="*/ 597 w 631"/>
              <a:gd name="T17" fmla="*/ 0 h 605"/>
              <a:gd name="T18" fmla="*/ 454 w 631"/>
              <a:gd name="T19" fmla="*/ 565 h 605"/>
              <a:gd name="T20" fmla="*/ 414 w 631"/>
              <a:gd name="T21" fmla="*/ 565 h 605"/>
              <a:gd name="T22" fmla="*/ 375 w 631"/>
              <a:gd name="T23" fmla="*/ 526 h 605"/>
              <a:gd name="T24" fmla="*/ 375 w 631"/>
              <a:gd name="T25" fmla="*/ 466 h 605"/>
              <a:gd name="T26" fmla="*/ 256 w 631"/>
              <a:gd name="T27" fmla="*/ 466 h 605"/>
              <a:gd name="T28" fmla="*/ 256 w 631"/>
              <a:gd name="T29" fmla="*/ 526 h 605"/>
              <a:gd name="T30" fmla="*/ 217 w 631"/>
              <a:gd name="T31" fmla="*/ 565 h 605"/>
              <a:gd name="T32" fmla="*/ 177 w 631"/>
              <a:gd name="T33" fmla="*/ 565 h 605"/>
              <a:gd name="T34" fmla="*/ 158 w 631"/>
              <a:gd name="T35" fmla="*/ 585 h 605"/>
              <a:gd name="T36" fmla="*/ 177 w 631"/>
              <a:gd name="T37" fmla="*/ 605 h 605"/>
              <a:gd name="T38" fmla="*/ 454 w 631"/>
              <a:gd name="T39" fmla="*/ 605 h 605"/>
              <a:gd name="T40" fmla="*/ 473 w 631"/>
              <a:gd name="T41" fmla="*/ 585 h 605"/>
              <a:gd name="T42" fmla="*/ 454 w 631"/>
              <a:gd name="T43" fmla="*/ 565 h 605"/>
              <a:gd name="T44" fmla="*/ 592 w 631"/>
              <a:gd name="T45" fmla="*/ 414 h 605"/>
              <a:gd name="T46" fmla="*/ 39 w 631"/>
              <a:gd name="T47" fmla="*/ 414 h 605"/>
              <a:gd name="T48" fmla="*/ 39 w 631"/>
              <a:gd name="T49" fmla="*/ 39 h 605"/>
              <a:gd name="T50" fmla="*/ 592 w 631"/>
              <a:gd name="T51" fmla="*/ 39 h 605"/>
              <a:gd name="T52" fmla="*/ 592 w 631"/>
              <a:gd name="T53" fmla="*/ 414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605">
                <a:moveTo>
                  <a:pt x="597" y="0"/>
                </a:moveTo>
                <a:lnTo>
                  <a:pt x="34" y="0"/>
                </a:lnTo>
                <a:cubicBezTo>
                  <a:pt x="15" y="0"/>
                  <a:pt x="0" y="16"/>
                  <a:pt x="0" y="37"/>
                </a:cubicBezTo>
                <a:lnTo>
                  <a:pt x="0" y="417"/>
                </a:lnTo>
                <a:cubicBezTo>
                  <a:pt x="0" y="437"/>
                  <a:pt x="15" y="454"/>
                  <a:pt x="34" y="454"/>
                </a:cubicBezTo>
                <a:lnTo>
                  <a:pt x="597" y="454"/>
                </a:lnTo>
                <a:cubicBezTo>
                  <a:pt x="616" y="454"/>
                  <a:pt x="631" y="437"/>
                  <a:pt x="631" y="417"/>
                </a:cubicBezTo>
                <a:lnTo>
                  <a:pt x="631" y="37"/>
                </a:lnTo>
                <a:cubicBezTo>
                  <a:pt x="631" y="16"/>
                  <a:pt x="616" y="0"/>
                  <a:pt x="597" y="0"/>
                </a:cubicBezTo>
                <a:close/>
                <a:moveTo>
                  <a:pt x="454" y="565"/>
                </a:moveTo>
                <a:lnTo>
                  <a:pt x="414" y="565"/>
                </a:lnTo>
                <a:cubicBezTo>
                  <a:pt x="392" y="565"/>
                  <a:pt x="375" y="548"/>
                  <a:pt x="375" y="526"/>
                </a:cubicBezTo>
                <a:lnTo>
                  <a:pt x="375" y="466"/>
                </a:lnTo>
                <a:lnTo>
                  <a:pt x="256" y="466"/>
                </a:lnTo>
                <a:lnTo>
                  <a:pt x="256" y="526"/>
                </a:lnTo>
                <a:cubicBezTo>
                  <a:pt x="256" y="548"/>
                  <a:pt x="239" y="565"/>
                  <a:pt x="217" y="565"/>
                </a:cubicBezTo>
                <a:lnTo>
                  <a:pt x="177" y="565"/>
                </a:lnTo>
                <a:cubicBezTo>
                  <a:pt x="166" y="565"/>
                  <a:pt x="158" y="574"/>
                  <a:pt x="158" y="585"/>
                </a:cubicBezTo>
                <a:cubicBezTo>
                  <a:pt x="158" y="596"/>
                  <a:pt x="166" y="605"/>
                  <a:pt x="177" y="605"/>
                </a:cubicBezTo>
                <a:lnTo>
                  <a:pt x="454" y="605"/>
                </a:lnTo>
                <a:cubicBezTo>
                  <a:pt x="465" y="605"/>
                  <a:pt x="473" y="596"/>
                  <a:pt x="473" y="585"/>
                </a:cubicBezTo>
                <a:cubicBezTo>
                  <a:pt x="473" y="574"/>
                  <a:pt x="465" y="565"/>
                  <a:pt x="454" y="565"/>
                </a:cubicBezTo>
                <a:close/>
                <a:moveTo>
                  <a:pt x="592" y="414"/>
                </a:moveTo>
                <a:lnTo>
                  <a:pt x="39" y="414"/>
                </a:lnTo>
                <a:lnTo>
                  <a:pt x="39" y="39"/>
                </a:lnTo>
                <a:lnTo>
                  <a:pt x="592" y="39"/>
                </a:lnTo>
                <a:lnTo>
                  <a:pt x="592" y="414"/>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1" name="Freeform 204"/>
          <p:cNvSpPr>
            <a:spLocks noEditPoints="1"/>
          </p:cNvSpPr>
          <p:nvPr/>
        </p:nvSpPr>
        <p:spPr bwMode="auto">
          <a:xfrm>
            <a:off x="8815114" y="4048859"/>
            <a:ext cx="596081" cy="584763"/>
          </a:xfrm>
          <a:custGeom>
            <a:avLst/>
            <a:gdLst>
              <a:gd name="T0" fmla="*/ 82 w 124"/>
              <a:gd name="T1" fmla="*/ 60 h 121"/>
              <a:gd name="T2" fmla="*/ 62 w 124"/>
              <a:gd name="T3" fmla="*/ 80 h 121"/>
              <a:gd name="T4" fmla="*/ 42 w 124"/>
              <a:gd name="T5" fmla="*/ 60 h 121"/>
              <a:gd name="T6" fmla="*/ 62 w 124"/>
              <a:gd name="T7" fmla="*/ 41 h 121"/>
              <a:gd name="T8" fmla="*/ 82 w 124"/>
              <a:gd name="T9" fmla="*/ 60 h 121"/>
              <a:gd name="T10" fmla="*/ 107 w 124"/>
              <a:gd name="T11" fmla="*/ 46 h 121"/>
              <a:gd name="T12" fmla="*/ 104 w 124"/>
              <a:gd name="T13" fmla="*/ 39 h 121"/>
              <a:gd name="T14" fmla="*/ 111 w 124"/>
              <a:gd name="T15" fmla="*/ 22 h 121"/>
              <a:gd name="T16" fmla="*/ 101 w 124"/>
              <a:gd name="T17" fmla="*/ 12 h 121"/>
              <a:gd name="T18" fmla="*/ 84 w 124"/>
              <a:gd name="T19" fmla="*/ 19 h 121"/>
              <a:gd name="T20" fmla="*/ 76 w 124"/>
              <a:gd name="T21" fmla="*/ 16 h 121"/>
              <a:gd name="T22" fmla="*/ 69 w 124"/>
              <a:gd name="T23" fmla="*/ 0 h 121"/>
              <a:gd name="T24" fmla="*/ 55 w 124"/>
              <a:gd name="T25" fmla="*/ 0 h 121"/>
              <a:gd name="T26" fmla="*/ 48 w 124"/>
              <a:gd name="T27" fmla="*/ 16 h 121"/>
              <a:gd name="T28" fmla="*/ 40 w 124"/>
              <a:gd name="T29" fmla="*/ 19 h 121"/>
              <a:gd name="T30" fmla="*/ 23 w 124"/>
              <a:gd name="T31" fmla="*/ 13 h 121"/>
              <a:gd name="T32" fmla="*/ 13 w 124"/>
              <a:gd name="T33" fmla="*/ 22 h 121"/>
              <a:gd name="T34" fmla="*/ 20 w 124"/>
              <a:gd name="T35" fmla="*/ 39 h 121"/>
              <a:gd name="T36" fmla="*/ 17 w 124"/>
              <a:gd name="T37" fmla="*/ 47 h 121"/>
              <a:gd name="T38" fmla="*/ 0 w 124"/>
              <a:gd name="T39" fmla="*/ 54 h 121"/>
              <a:gd name="T40" fmla="*/ 0 w 124"/>
              <a:gd name="T41" fmla="*/ 67 h 121"/>
              <a:gd name="T42" fmla="*/ 17 w 124"/>
              <a:gd name="T43" fmla="*/ 74 h 121"/>
              <a:gd name="T44" fmla="*/ 20 w 124"/>
              <a:gd name="T45" fmla="*/ 82 h 121"/>
              <a:gd name="T46" fmla="*/ 14 w 124"/>
              <a:gd name="T47" fmla="*/ 99 h 121"/>
              <a:gd name="T48" fmla="*/ 23 w 124"/>
              <a:gd name="T49" fmla="*/ 108 h 121"/>
              <a:gd name="T50" fmla="*/ 40 w 124"/>
              <a:gd name="T51" fmla="*/ 102 h 121"/>
              <a:gd name="T52" fmla="*/ 48 w 124"/>
              <a:gd name="T53" fmla="*/ 105 h 121"/>
              <a:gd name="T54" fmla="*/ 56 w 124"/>
              <a:gd name="T55" fmla="*/ 121 h 121"/>
              <a:gd name="T56" fmla="*/ 69 w 124"/>
              <a:gd name="T57" fmla="*/ 121 h 121"/>
              <a:gd name="T58" fmla="*/ 76 w 124"/>
              <a:gd name="T59" fmla="*/ 105 h 121"/>
              <a:gd name="T60" fmla="*/ 84 w 124"/>
              <a:gd name="T61" fmla="*/ 102 h 121"/>
              <a:gd name="T62" fmla="*/ 102 w 124"/>
              <a:gd name="T63" fmla="*/ 108 h 121"/>
              <a:gd name="T64" fmla="*/ 111 w 124"/>
              <a:gd name="T65" fmla="*/ 99 h 121"/>
              <a:gd name="T66" fmla="*/ 104 w 124"/>
              <a:gd name="T67" fmla="*/ 82 h 121"/>
              <a:gd name="T68" fmla="*/ 107 w 124"/>
              <a:gd name="T69" fmla="*/ 74 h 121"/>
              <a:gd name="T70" fmla="*/ 124 w 124"/>
              <a:gd name="T71" fmla="*/ 67 h 121"/>
              <a:gd name="T72" fmla="*/ 124 w 124"/>
              <a:gd name="T73" fmla="*/ 53 h 121"/>
              <a:gd name="T74" fmla="*/ 107 w 124"/>
              <a:gd name="T75" fmla="*/ 4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21">
                <a:moveTo>
                  <a:pt x="82" y="60"/>
                </a:moveTo>
                <a:cubicBezTo>
                  <a:pt x="82" y="71"/>
                  <a:pt x="73" y="80"/>
                  <a:pt x="62" y="80"/>
                </a:cubicBezTo>
                <a:cubicBezTo>
                  <a:pt x="51" y="80"/>
                  <a:pt x="42" y="71"/>
                  <a:pt x="42" y="60"/>
                </a:cubicBezTo>
                <a:cubicBezTo>
                  <a:pt x="42" y="50"/>
                  <a:pt x="51" y="41"/>
                  <a:pt x="62" y="41"/>
                </a:cubicBezTo>
                <a:cubicBezTo>
                  <a:pt x="73" y="41"/>
                  <a:pt x="82" y="50"/>
                  <a:pt x="82" y="60"/>
                </a:cubicBezTo>
                <a:close/>
                <a:moveTo>
                  <a:pt x="107" y="46"/>
                </a:moveTo>
                <a:cubicBezTo>
                  <a:pt x="104" y="39"/>
                  <a:pt x="104" y="39"/>
                  <a:pt x="104" y="39"/>
                </a:cubicBezTo>
                <a:cubicBezTo>
                  <a:pt x="104" y="39"/>
                  <a:pt x="111" y="23"/>
                  <a:pt x="111" y="22"/>
                </a:cubicBezTo>
                <a:cubicBezTo>
                  <a:pt x="101" y="12"/>
                  <a:pt x="101" y="12"/>
                  <a:pt x="101" y="12"/>
                </a:cubicBezTo>
                <a:cubicBezTo>
                  <a:pt x="100" y="12"/>
                  <a:pt x="84" y="19"/>
                  <a:pt x="84" y="19"/>
                </a:cubicBezTo>
                <a:cubicBezTo>
                  <a:pt x="76" y="16"/>
                  <a:pt x="76" y="16"/>
                  <a:pt x="76" y="16"/>
                </a:cubicBezTo>
                <a:cubicBezTo>
                  <a:pt x="76" y="16"/>
                  <a:pt x="70" y="0"/>
                  <a:pt x="69" y="0"/>
                </a:cubicBezTo>
                <a:cubicBezTo>
                  <a:pt x="55" y="0"/>
                  <a:pt x="55" y="0"/>
                  <a:pt x="55" y="0"/>
                </a:cubicBezTo>
                <a:cubicBezTo>
                  <a:pt x="54" y="0"/>
                  <a:pt x="48" y="16"/>
                  <a:pt x="48" y="16"/>
                </a:cubicBezTo>
                <a:cubicBezTo>
                  <a:pt x="40" y="19"/>
                  <a:pt x="40" y="19"/>
                  <a:pt x="40" y="19"/>
                </a:cubicBezTo>
                <a:cubicBezTo>
                  <a:pt x="40" y="19"/>
                  <a:pt x="23" y="12"/>
                  <a:pt x="23" y="13"/>
                </a:cubicBezTo>
                <a:cubicBezTo>
                  <a:pt x="13" y="22"/>
                  <a:pt x="13" y="22"/>
                  <a:pt x="13" y="22"/>
                </a:cubicBezTo>
                <a:cubicBezTo>
                  <a:pt x="12" y="23"/>
                  <a:pt x="20" y="39"/>
                  <a:pt x="20" y="39"/>
                </a:cubicBezTo>
                <a:cubicBezTo>
                  <a:pt x="17" y="47"/>
                  <a:pt x="17" y="47"/>
                  <a:pt x="17" y="47"/>
                </a:cubicBezTo>
                <a:cubicBezTo>
                  <a:pt x="17" y="47"/>
                  <a:pt x="0" y="53"/>
                  <a:pt x="0" y="54"/>
                </a:cubicBezTo>
                <a:cubicBezTo>
                  <a:pt x="0" y="67"/>
                  <a:pt x="0" y="67"/>
                  <a:pt x="0" y="67"/>
                </a:cubicBezTo>
                <a:cubicBezTo>
                  <a:pt x="0" y="68"/>
                  <a:pt x="17" y="74"/>
                  <a:pt x="17" y="74"/>
                </a:cubicBezTo>
                <a:cubicBezTo>
                  <a:pt x="20" y="82"/>
                  <a:pt x="20" y="82"/>
                  <a:pt x="20" y="82"/>
                </a:cubicBezTo>
                <a:cubicBezTo>
                  <a:pt x="20" y="82"/>
                  <a:pt x="13" y="98"/>
                  <a:pt x="14" y="99"/>
                </a:cubicBezTo>
                <a:cubicBezTo>
                  <a:pt x="23" y="108"/>
                  <a:pt x="23" y="108"/>
                  <a:pt x="23" y="108"/>
                </a:cubicBezTo>
                <a:cubicBezTo>
                  <a:pt x="24" y="109"/>
                  <a:pt x="40" y="102"/>
                  <a:pt x="40" y="102"/>
                </a:cubicBezTo>
                <a:cubicBezTo>
                  <a:pt x="48" y="105"/>
                  <a:pt x="48" y="105"/>
                  <a:pt x="48" y="105"/>
                </a:cubicBezTo>
                <a:cubicBezTo>
                  <a:pt x="48" y="105"/>
                  <a:pt x="55" y="121"/>
                  <a:pt x="56" y="121"/>
                </a:cubicBezTo>
                <a:cubicBezTo>
                  <a:pt x="69" y="121"/>
                  <a:pt x="69" y="121"/>
                  <a:pt x="69" y="121"/>
                </a:cubicBezTo>
                <a:cubicBezTo>
                  <a:pt x="70" y="121"/>
                  <a:pt x="76" y="105"/>
                  <a:pt x="76" y="105"/>
                </a:cubicBezTo>
                <a:cubicBezTo>
                  <a:pt x="84" y="102"/>
                  <a:pt x="84" y="102"/>
                  <a:pt x="84" y="102"/>
                </a:cubicBezTo>
                <a:cubicBezTo>
                  <a:pt x="84" y="102"/>
                  <a:pt x="101" y="109"/>
                  <a:pt x="102" y="108"/>
                </a:cubicBezTo>
                <a:cubicBezTo>
                  <a:pt x="111" y="99"/>
                  <a:pt x="111" y="99"/>
                  <a:pt x="111" y="99"/>
                </a:cubicBezTo>
                <a:cubicBezTo>
                  <a:pt x="112" y="98"/>
                  <a:pt x="104" y="82"/>
                  <a:pt x="104" y="82"/>
                </a:cubicBezTo>
                <a:cubicBezTo>
                  <a:pt x="107" y="74"/>
                  <a:pt x="107" y="74"/>
                  <a:pt x="107" y="74"/>
                </a:cubicBezTo>
                <a:cubicBezTo>
                  <a:pt x="107" y="74"/>
                  <a:pt x="124" y="68"/>
                  <a:pt x="124" y="67"/>
                </a:cubicBezTo>
                <a:cubicBezTo>
                  <a:pt x="124" y="53"/>
                  <a:pt x="124" y="53"/>
                  <a:pt x="124" y="53"/>
                </a:cubicBezTo>
                <a:cubicBezTo>
                  <a:pt x="124" y="53"/>
                  <a:pt x="107" y="46"/>
                  <a:pt x="107" y="46"/>
                </a:cubicBez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2" name="Freeform 166"/>
          <p:cNvSpPr>
            <a:spLocks noEditPoints="1"/>
          </p:cNvSpPr>
          <p:nvPr/>
        </p:nvSpPr>
        <p:spPr bwMode="auto">
          <a:xfrm>
            <a:off x="2601975" y="4095653"/>
            <a:ext cx="675367" cy="491177"/>
          </a:xfrm>
          <a:custGeom>
            <a:avLst/>
            <a:gdLst>
              <a:gd name="T0" fmla="*/ 241 w 805"/>
              <a:gd name="T1" fmla="*/ 415 h 588"/>
              <a:gd name="T2" fmla="*/ 277 w 805"/>
              <a:gd name="T3" fmla="*/ 415 h 588"/>
              <a:gd name="T4" fmla="*/ 476 w 805"/>
              <a:gd name="T5" fmla="*/ 109 h 588"/>
              <a:gd name="T6" fmla="*/ 37 w 805"/>
              <a:gd name="T7" fmla="*/ 376 h 588"/>
              <a:gd name="T8" fmla="*/ 476 w 805"/>
              <a:gd name="T9" fmla="*/ 376 h 588"/>
              <a:gd name="T10" fmla="*/ 288 w 805"/>
              <a:gd name="T11" fmla="*/ 415 h 588"/>
              <a:gd name="T12" fmla="*/ 229 w 805"/>
              <a:gd name="T13" fmla="*/ 415 h 588"/>
              <a:gd name="T14" fmla="*/ 288 w 805"/>
              <a:gd name="T15" fmla="*/ 415 h 588"/>
              <a:gd name="T16" fmla="*/ 513 w 805"/>
              <a:gd name="T17" fmla="*/ 423 h 588"/>
              <a:gd name="T18" fmla="*/ 308 w 805"/>
              <a:gd name="T19" fmla="*/ 458 h 588"/>
              <a:gd name="T20" fmla="*/ 360 w 805"/>
              <a:gd name="T21" fmla="*/ 561 h 588"/>
              <a:gd name="T22" fmla="*/ 205 w 805"/>
              <a:gd name="T23" fmla="*/ 561 h 588"/>
              <a:gd name="T24" fmla="*/ 153 w 805"/>
              <a:gd name="T25" fmla="*/ 527 h 588"/>
              <a:gd name="T26" fmla="*/ 34 w 805"/>
              <a:gd name="T27" fmla="*/ 458 h 588"/>
              <a:gd name="T28" fmla="*/ 0 w 805"/>
              <a:gd name="T29" fmla="*/ 107 h 588"/>
              <a:gd name="T30" fmla="*/ 479 w 805"/>
              <a:gd name="T31" fmla="*/ 73 h 588"/>
              <a:gd name="T32" fmla="*/ 714 w 805"/>
              <a:gd name="T33" fmla="*/ 393 h 588"/>
              <a:gd name="T34" fmla="*/ 651 w 805"/>
              <a:gd name="T35" fmla="*/ 393 h 588"/>
              <a:gd name="T36" fmla="*/ 714 w 805"/>
              <a:gd name="T37" fmla="*/ 393 h 588"/>
              <a:gd name="T38" fmla="*/ 682 w 805"/>
              <a:gd name="T39" fmla="*/ 442 h 588"/>
              <a:gd name="T40" fmla="*/ 682 w 805"/>
              <a:gd name="T41" fmla="*/ 344 h 588"/>
              <a:gd name="T42" fmla="*/ 756 w 805"/>
              <a:gd name="T43" fmla="*/ 218 h 588"/>
              <a:gd name="T44" fmla="*/ 603 w 805"/>
              <a:gd name="T45" fmla="*/ 241 h 588"/>
              <a:gd name="T46" fmla="*/ 756 w 805"/>
              <a:gd name="T47" fmla="*/ 218 h 588"/>
              <a:gd name="T48" fmla="*/ 585 w 805"/>
              <a:gd name="T49" fmla="*/ 31 h 588"/>
              <a:gd name="T50" fmla="*/ 774 w 805"/>
              <a:gd name="T51" fmla="*/ 558 h 588"/>
              <a:gd name="T52" fmla="*/ 805 w 805"/>
              <a:gd name="T53" fmla="*/ 16 h 588"/>
              <a:gd name="T54" fmla="*/ 790 w 805"/>
              <a:gd name="T55" fmla="*/ 588 h 588"/>
              <a:gd name="T56" fmla="*/ 555 w 805"/>
              <a:gd name="T57" fmla="*/ 573 h 588"/>
              <a:gd name="T58" fmla="*/ 570 w 805"/>
              <a:gd name="T59" fmla="*/ 0 h 588"/>
              <a:gd name="T60" fmla="*/ 805 w 805"/>
              <a:gd name="T61" fmla="*/ 16 h 588"/>
              <a:gd name="T62" fmla="*/ 603 w 805"/>
              <a:gd name="T63" fmla="*/ 71 h 588"/>
              <a:gd name="T64" fmla="*/ 756 w 805"/>
              <a:gd name="T65" fmla="*/ 123 h 588"/>
              <a:gd name="T66" fmla="*/ 756 w 805"/>
              <a:gd name="T67" fmla="*/ 179 h 588"/>
              <a:gd name="T68" fmla="*/ 603 w 805"/>
              <a:gd name="T69" fmla="*/ 202 h 588"/>
              <a:gd name="T70" fmla="*/ 756 w 805"/>
              <a:gd name="T71" fmla="*/ 179 h 588"/>
              <a:gd name="T72" fmla="*/ 603 w 805"/>
              <a:gd name="T73" fmla="*/ 163 h 588"/>
              <a:gd name="T74" fmla="*/ 756 w 805"/>
              <a:gd name="T75" fmla="*/ 14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5" h="588">
                <a:moveTo>
                  <a:pt x="259" y="397"/>
                </a:moveTo>
                <a:cubicBezTo>
                  <a:pt x="249" y="397"/>
                  <a:pt x="241" y="405"/>
                  <a:pt x="241" y="415"/>
                </a:cubicBezTo>
                <a:cubicBezTo>
                  <a:pt x="241" y="425"/>
                  <a:pt x="249" y="434"/>
                  <a:pt x="259" y="434"/>
                </a:cubicBezTo>
                <a:cubicBezTo>
                  <a:pt x="269" y="434"/>
                  <a:pt x="277" y="425"/>
                  <a:pt x="277" y="415"/>
                </a:cubicBezTo>
                <a:cubicBezTo>
                  <a:pt x="277" y="405"/>
                  <a:pt x="269" y="397"/>
                  <a:pt x="259" y="397"/>
                </a:cubicBezTo>
                <a:close/>
                <a:moveTo>
                  <a:pt x="476" y="109"/>
                </a:moveTo>
                <a:lnTo>
                  <a:pt x="37" y="109"/>
                </a:lnTo>
                <a:lnTo>
                  <a:pt x="37" y="376"/>
                </a:lnTo>
                <a:lnTo>
                  <a:pt x="476" y="376"/>
                </a:lnTo>
                <a:lnTo>
                  <a:pt x="476" y="376"/>
                </a:lnTo>
                <a:lnTo>
                  <a:pt x="476" y="109"/>
                </a:lnTo>
                <a:close/>
                <a:moveTo>
                  <a:pt x="288" y="415"/>
                </a:moveTo>
                <a:cubicBezTo>
                  <a:pt x="288" y="399"/>
                  <a:pt x="275" y="386"/>
                  <a:pt x="259" y="386"/>
                </a:cubicBezTo>
                <a:cubicBezTo>
                  <a:pt x="242" y="386"/>
                  <a:pt x="229" y="399"/>
                  <a:pt x="229" y="415"/>
                </a:cubicBezTo>
                <a:cubicBezTo>
                  <a:pt x="229" y="432"/>
                  <a:pt x="242" y="445"/>
                  <a:pt x="259" y="445"/>
                </a:cubicBezTo>
                <a:cubicBezTo>
                  <a:pt x="275" y="445"/>
                  <a:pt x="288" y="432"/>
                  <a:pt x="288" y="415"/>
                </a:cubicBezTo>
                <a:close/>
                <a:moveTo>
                  <a:pt x="513" y="107"/>
                </a:moveTo>
                <a:lnTo>
                  <a:pt x="513" y="423"/>
                </a:lnTo>
                <a:cubicBezTo>
                  <a:pt x="513" y="442"/>
                  <a:pt x="498" y="458"/>
                  <a:pt x="479" y="458"/>
                </a:cubicBezTo>
                <a:lnTo>
                  <a:pt x="308" y="458"/>
                </a:lnTo>
                <a:cubicBezTo>
                  <a:pt x="308" y="458"/>
                  <a:pt x="298" y="527"/>
                  <a:pt x="360" y="527"/>
                </a:cubicBezTo>
                <a:lnTo>
                  <a:pt x="360" y="561"/>
                </a:lnTo>
                <a:lnTo>
                  <a:pt x="308" y="561"/>
                </a:lnTo>
                <a:lnTo>
                  <a:pt x="205" y="561"/>
                </a:lnTo>
                <a:lnTo>
                  <a:pt x="153" y="561"/>
                </a:lnTo>
                <a:lnTo>
                  <a:pt x="153" y="527"/>
                </a:lnTo>
                <a:cubicBezTo>
                  <a:pt x="212" y="527"/>
                  <a:pt x="205" y="458"/>
                  <a:pt x="205" y="458"/>
                </a:cubicBezTo>
                <a:lnTo>
                  <a:pt x="34" y="458"/>
                </a:lnTo>
                <a:cubicBezTo>
                  <a:pt x="15" y="458"/>
                  <a:pt x="0" y="442"/>
                  <a:pt x="0" y="423"/>
                </a:cubicBezTo>
                <a:lnTo>
                  <a:pt x="0" y="107"/>
                </a:lnTo>
                <a:cubicBezTo>
                  <a:pt x="0" y="88"/>
                  <a:pt x="15" y="73"/>
                  <a:pt x="34" y="73"/>
                </a:cubicBezTo>
                <a:lnTo>
                  <a:pt x="479" y="73"/>
                </a:lnTo>
                <a:cubicBezTo>
                  <a:pt x="498" y="73"/>
                  <a:pt x="513" y="88"/>
                  <a:pt x="513" y="107"/>
                </a:cubicBezTo>
                <a:close/>
                <a:moveTo>
                  <a:pt x="714" y="393"/>
                </a:moveTo>
                <a:cubicBezTo>
                  <a:pt x="714" y="376"/>
                  <a:pt x="699" y="362"/>
                  <a:pt x="682" y="362"/>
                </a:cubicBezTo>
                <a:cubicBezTo>
                  <a:pt x="665" y="362"/>
                  <a:pt x="651" y="376"/>
                  <a:pt x="651" y="393"/>
                </a:cubicBezTo>
                <a:cubicBezTo>
                  <a:pt x="651" y="411"/>
                  <a:pt x="665" y="425"/>
                  <a:pt x="682" y="425"/>
                </a:cubicBezTo>
                <a:cubicBezTo>
                  <a:pt x="699" y="425"/>
                  <a:pt x="714" y="411"/>
                  <a:pt x="714" y="393"/>
                </a:cubicBezTo>
                <a:close/>
                <a:moveTo>
                  <a:pt x="731" y="393"/>
                </a:moveTo>
                <a:cubicBezTo>
                  <a:pt x="731" y="421"/>
                  <a:pt x="709" y="442"/>
                  <a:pt x="682" y="442"/>
                </a:cubicBezTo>
                <a:cubicBezTo>
                  <a:pt x="655" y="442"/>
                  <a:pt x="633" y="421"/>
                  <a:pt x="633" y="393"/>
                </a:cubicBezTo>
                <a:cubicBezTo>
                  <a:pt x="633" y="366"/>
                  <a:pt x="655" y="344"/>
                  <a:pt x="682" y="344"/>
                </a:cubicBezTo>
                <a:cubicBezTo>
                  <a:pt x="709" y="344"/>
                  <a:pt x="731" y="366"/>
                  <a:pt x="731" y="393"/>
                </a:cubicBezTo>
                <a:close/>
                <a:moveTo>
                  <a:pt x="756" y="218"/>
                </a:moveTo>
                <a:lnTo>
                  <a:pt x="603" y="218"/>
                </a:lnTo>
                <a:lnTo>
                  <a:pt x="603" y="241"/>
                </a:lnTo>
                <a:lnTo>
                  <a:pt x="756" y="241"/>
                </a:lnTo>
                <a:lnTo>
                  <a:pt x="756" y="218"/>
                </a:lnTo>
                <a:close/>
                <a:moveTo>
                  <a:pt x="774" y="31"/>
                </a:moveTo>
                <a:lnTo>
                  <a:pt x="585" y="31"/>
                </a:lnTo>
                <a:lnTo>
                  <a:pt x="585" y="558"/>
                </a:lnTo>
                <a:lnTo>
                  <a:pt x="774" y="558"/>
                </a:lnTo>
                <a:lnTo>
                  <a:pt x="774" y="31"/>
                </a:lnTo>
                <a:close/>
                <a:moveTo>
                  <a:pt x="805" y="16"/>
                </a:moveTo>
                <a:lnTo>
                  <a:pt x="805" y="573"/>
                </a:lnTo>
                <a:cubicBezTo>
                  <a:pt x="805" y="581"/>
                  <a:pt x="798" y="588"/>
                  <a:pt x="790" y="588"/>
                </a:cubicBezTo>
                <a:lnTo>
                  <a:pt x="570" y="588"/>
                </a:lnTo>
                <a:cubicBezTo>
                  <a:pt x="561" y="588"/>
                  <a:pt x="555" y="581"/>
                  <a:pt x="555" y="573"/>
                </a:cubicBezTo>
                <a:lnTo>
                  <a:pt x="555" y="16"/>
                </a:lnTo>
                <a:cubicBezTo>
                  <a:pt x="555" y="7"/>
                  <a:pt x="561" y="0"/>
                  <a:pt x="570" y="0"/>
                </a:cubicBezTo>
                <a:lnTo>
                  <a:pt x="790" y="0"/>
                </a:lnTo>
                <a:cubicBezTo>
                  <a:pt x="798" y="0"/>
                  <a:pt x="805" y="7"/>
                  <a:pt x="805" y="16"/>
                </a:cubicBezTo>
                <a:close/>
                <a:moveTo>
                  <a:pt x="756" y="71"/>
                </a:moveTo>
                <a:lnTo>
                  <a:pt x="603" y="71"/>
                </a:lnTo>
                <a:lnTo>
                  <a:pt x="603" y="123"/>
                </a:lnTo>
                <a:lnTo>
                  <a:pt x="756" y="123"/>
                </a:lnTo>
                <a:lnTo>
                  <a:pt x="756" y="71"/>
                </a:lnTo>
                <a:close/>
                <a:moveTo>
                  <a:pt x="756" y="179"/>
                </a:moveTo>
                <a:lnTo>
                  <a:pt x="603" y="179"/>
                </a:lnTo>
                <a:lnTo>
                  <a:pt x="603" y="202"/>
                </a:lnTo>
                <a:lnTo>
                  <a:pt x="756" y="202"/>
                </a:lnTo>
                <a:lnTo>
                  <a:pt x="756" y="179"/>
                </a:lnTo>
                <a:close/>
                <a:moveTo>
                  <a:pt x="756" y="163"/>
                </a:moveTo>
                <a:lnTo>
                  <a:pt x="603" y="163"/>
                </a:lnTo>
                <a:lnTo>
                  <a:pt x="603" y="140"/>
                </a:lnTo>
                <a:lnTo>
                  <a:pt x="756" y="140"/>
                </a:lnTo>
                <a:lnTo>
                  <a:pt x="756" y="163"/>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4" name="Freeform 136"/>
          <p:cNvSpPr>
            <a:spLocks noEditPoints="1"/>
          </p:cNvSpPr>
          <p:nvPr/>
        </p:nvSpPr>
        <p:spPr bwMode="auto">
          <a:xfrm>
            <a:off x="2660409" y="804737"/>
            <a:ext cx="558499" cy="469647"/>
          </a:xfrm>
          <a:custGeom>
            <a:avLst/>
            <a:gdLst>
              <a:gd name="T0" fmla="*/ 130 w 176"/>
              <a:gd name="T1" fmla="*/ 28 h 148"/>
              <a:gd name="T2" fmla="*/ 130 w 176"/>
              <a:gd name="T3" fmla="*/ 0 h 148"/>
              <a:gd name="T4" fmla="*/ 46 w 176"/>
              <a:gd name="T5" fmla="*/ 0 h 148"/>
              <a:gd name="T6" fmla="*/ 46 w 176"/>
              <a:gd name="T7" fmla="*/ 28 h 148"/>
              <a:gd name="T8" fmla="*/ 60 w 176"/>
              <a:gd name="T9" fmla="*/ 28 h 148"/>
              <a:gd name="T10" fmla="*/ 60 w 176"/>
              <a:gd name="T11" fmla="*/ 14 h 148"/>
              <a:gd name="T12" fmla="*/ 116 w 176"/>
              <a:gd name="T13" fmla="*/ 14 h 148"/>
              <a:gd name="T14" fmla="*/ 116 w 176"/>
              <a:gd name="T15" fmla="*/ 28 h 148"/>
              <a:gd name="T16" fmla="*/ 130 w 176"/>
              <a:gd name="T17" fmla="*/ 28 h 148"/>
              <a:gd name="T18" fmla="*/ 130 w 176"/>
              <a:gd name="T19" fmla="*/ 28 h 148"/>
              <a:gd name="T20" fmla="*/ 0 w 176"/>
              <a:gd name="T21" fmla="*/ 131 h 148"/>
              <a:gd name="T22" fmla="*/ 176 w 176"/>
              <a:gd name="T23" fmla="*/ 131 h 148"/>
              <a:gd name="T24" fmla="*/ 176 w 176"/>
              <a:gd name="T25" fmla="*/ 148 h 148"/>
              <a:gd name="T26" fmla="*/ 0 w 176"/>
              <a:gd name="T27" fmla="*/ 148 h 148"/>
              <a:gd name="T28" fmla="*/ 0 w 176"/>
              <a:gd name="T29" fmla="*/ 131 h 148"/>
              <a:gd name="T30" fmla="*/ 0 w 176"/>
              <a:gd name="T31" fmla="*/ 131 h 148"/>
              <a:gd name="T32" fmla="*/ 0 w 176"/>
              <a:gd name="T33" fmla="*/ 48 h 148"/>
              <a:gd name="T34" fmla="*/ 46 w 176"/>
              <a:gd name="T35" fmla="*/ 48 h 148"/>
              <a:gd name="T36" fmla="*/ 60 w 176"/>
              <a:gd name="T37" fmla="*/ 48 h 148"/>
              <a:gd name="T38" fmla="*/ 116 w 176"/>
              <a:gd name="T39" fmla="*/ 48 h 148"/>
              <a:gd name="T40" fmla="*/ 130 w 176"/>
              <a:gd name="T41" fmla="*/ 48 h 148"/>
              <a:gd name="T42" fmla="*/ 176 w 176"/>
              <a:gd name="T43" fmla="*/ 48 h 148"/>
              <a:gd name="T44" fmla="*/ 176 w 176"/>
              <a:gd name="T45" fmla="*/ 33 h 148"/>
              <a:gd name="T46" fmla="*/ 130 w 176"/>
              <a:gd name="T47" fmla="*/ 33 h 148"/>
              <a:gd name="T48" fmla="*/ 116 w 176"/>
              <a:gd name="T49" fmla="*/ 33 h 148"/>
              <a:gd name="T50" fmla="*/ 60 w 176"/>
              <a:gd name="T51" fmla="*/ 33 h 148"/>
              <a:gd name="T52" fmla="*/ 46 w 176"/>
              <a:gd name="T53" fmla="*/ 33 h 148"/>
              <a:gd name="T54" fmla="*/ 0 w 176"/>
              <a:gd name="T55" fmla="*/ 33 h 148"/>
              <a:gd name="T56" fmla="*/ 0 w 176"/>
              <a:gd name="T57" fmla="*/ 48 h 148"/>
              <a:gd name="T58" fmla="*/ 0 w 176"/>
              <a:gd name="T59" fmla="*/ 48 h 148"/>
              <a:gd name="T60" fmla="*/ 0 w 176"/>
              <a:gd name="T61" fmla="*/ 126 h 148"/>
              <a:gd name="T62" fmla="*/ 176 w 176"/>
              <a:gd name="T63" fmla="*/ 126 h 148"/>
              <a:gd name="T64" fmla="*/ 176 w 176"/>
              <a:gd name="T65" fmla="*/ 53 h 148"/>
              <a:gd name="T66" fmla="*/ 130 w 176"/>
              <a:gd name="T67" fmla="*/ 53 h 148"/>
              <a:gd name="T68" fmla="*/ 46 w 176"/>
              <a:gd name="T69" fmla="*/ 53 h 148"/>
              <a:gd name="T70" fmla="*/ 0 w 176"/>
              <a:gd name="T71" fmla="*/ 53 h 148"/>
              <a:gd name="T72" fmla="*/ 0 w 176"/>
              <a:gd name="T73" fmla="*/ 126 h 148"/>
              <a:gd name="T74" fmla="*/ 0 w 176"/>
              <a:gd name="T75" fmla="*/ 12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48">
                <a:moveTo>
                  <a:pt x="130" y="28"/>
                </a:moveTo>
                <a:lnTo>
                  <a:pt x="130" y="0"/>
                </a:lnTo>
                <a:lnTo>
                  <a:pt x="46" y="0"/>
                </a:lnTo>
                <a:lnTo>
                  <a:pt x="46" y="28"/>
                </a:lnTo>
                <a:lnTo>
                  <a:pt x="60" y="28"/>
                </a:lnTo>
                <a:lnTo>
                  <a:pt x="60" y="14"/>
                </a:lnTo>
                <a:lnTo>
                  <a:pt x="116" y="14"/>
                </a:lnTo>
                <a:lnTo>
                  <a:pt x="116" y="28"/>
                </a:lnTo>
                <a:lnTo>
                  <a:pt x="130" y="28"/>
                </a:lnTo>
                <a:lnTo>
                  <a:pt x="130" y="28"/>
                </a:lnTo>
                <a:close/>
                <a:moveTo>
                  <a:pt x="0" y="131"/>
                </a:moveTo>
                <a:lnTo>
                  <a:pt x="176" y="131"/>
                </a:lnTo>
                <a:lnTo>
                  <a:pt x="176" y="148"/>
                </a:lnTo>
                <a:lnTo>
                  <a:pt x="0" y="148"/>
                </a:lnTo>
                <a:lnTo>
                  <a:pt x="0" y="131"/>
                </a:lnTo>
                <a:lnTo>
                  <a:pt x="0" y="131"/>
                </a:lnTo>
                <a:close/>
                <a:moveTo>
                  <a:pt x="0" y="48"/>
                </a:moveTo>
                <a:lnTo>
                  <a:pt x="46" y="48"/>
                </a:lnTo>
                <a:lnTo>
                  <a:pt x="60" y="48"/>
                </a:lnTo>
                <a:lnTo>
                  <a:pt x="116" y="48"/>
                </a:lnTo>
                <a:lnTo>
                  <a:pt x="130" y="48"/>
                </a:lnTo>
                <a:lnTo>
                  <a:pt x="176" y="48"/>
                </a:lnTo>
                <a:lnTo>
                  <a:pt x="176" y="33"/>
                </a:lnTo>
                <a:lnTo>
                  <a:pt x="130" y="33"/>
                </a:lnTo>
                <a:lnTo>
                  <a:pt x="116" y="33"/>
                </a:lnTo>
                <a:lnTo>
                  <a:pt x="60" y="33"/>
                </a:lnTo>
                <a:lnTo>
                  <a:pt x="46" y="33"/>
                </a:lnTo>
                <a:lnTo>
                  <a:pt x="0" y="33"/>
                </a:lnTo>
                <a:lnTo>
                  <a:pt x="0" y="48"/>
                </a:lnTo>
                <a:lnTo>
                  <a:pt x="0" y="48"/>
                </a:lnTo>
                <a:close/>
                <a:moveTo>
                  <a:pt x="0" y="126"/>
                </a:moveTo>
                <a:lnTo>
                  <a:pt x="176" y="126"/>
                </a:lnTo>
                <a:lnTo>
                  <a:pt x="176" y="53"/>
                </a:lnTo>
                <a:lnTo>
                  <a:pt x="130" y="53"/>
                </a:lnTo>
                <a:lnTo>
                  <a:pt x="46" y="53"/>
                </a:lnTo>
                <a:lnTo>
                  <a:pt x="0" y="53"/>
                </a:lnTo>
                <a:lnTo>
                  <a:pt x="0" y="126"/>
                </a:lnTo>
                <a:lnTo>
                  <a:pt x="0" y="126"/>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 name="TextBox 12"/>
          <p:cNvSpPr txBox="1"/>
          <p:nvPr/>
        </p:nvSpPr>
        <p:spPr>
          <a:xfrm>
            <a:off x="5039361" y="3186630"/>
            <a:ext cx="2113280" cy="485140"/>
          </a:xfrm>
          <a:prstGeom prst="rect">
            <a:avLst/>
          </a:prstGeom>
          <a:solidFill>
            <a:schemeClr val="bg1"/>
          </a:solid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约束条件</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蓝色泼墨风格汇报模板"/>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KSO_WM_UNIT_TABLE_BEAUTIFY" val="smartTable{8b510ec8-afef-4adb-8b25-24bad69b51e6}"/>
</p:tagLst>
</file>

<file path=ppt/tags/tag11.xml><?xml version="1.0" encoding="utf-8"?>
<p:tagLst xmlns:a="http://schemas.openxmlformats.org/drawingml/2006/main" xmlns:r="http://schemas.openxmlformats.org/officeDocument/2006/relationships" xmlns:p="http://schemas.openxmlformats.org/presentationml/2006/main">
  <p:tag name="KSO_WM_UNIT_TABLE_BEAUTIFY" val="smartTable{d3694aac-788a-4afb-ab46-5336a8396dc6}"/>
</p:tagLst>
</file>

<file path=ppt/tags/tag12.xml><?xml version="1.0" encoding="utf-8"?>
<p:tagLst xmlns:a="http://schemas.openxmlformats.org/drawingml/2006/main" xmlns:r="http://schemas.openxmlformats.org/officeDocument/2006/relationships" xmlns:p="http://schemas.openxmlformats.org/presentationml/2006/main">
  <p:tag name="KSO_WM_UNIT_TABLE_BEAUTIFY" val="smartTable{3f8e1aa6-e05d-4eaa-9ed7-c95b9c1c0d7b}"/>
</p:tagLst>
</file>

<file path=ppt/tags/tag13.xml><?xml version="1.0" encoding="utf-8"?>
<p:tagLst xmlns:a="http://schemas.openxmlformats.org/drawingml/2006/main" xmlns:r="http://schemas.openxmlformats.org/officeDocument/2006/relationships" xmlns:p="http://schemas.openxmlformats.org/presentationml/2006/main">
  <p:tag name="KSO_WM_UNIT_TABLE_BEAUTIFY" val="smartTable{eeff4011-0c2c-4429-bd0d-3aacedfd51f1}"/>
</p:tagLst>
</file>

<file path=ppt/tags/tag14.xml><?xml version="1.0" encoding="utf-8"?>
<p:tagLst xmlns:a="http://schemas.openxmlformats.org/drawingml/2006/main" xmlns:r="http://schemas.openxmlformats.org/officeDocument/2006/relationships" xmlns:p="http://schemas.openxmlformats.org/presentationml/2006/main">
  <p:tag name="KSO_WM_UNIT_TABLE_BEAUTIFY" val="smartTable{d23c60ec-d91c-40b5-9a63-0bad0fbd8fd8}"/>
</p:tagLst>
</file>

<file path=ppt/tags/tag15.xml><?xml version="1.0" encoding="utf-8"?>
<p:tagLst xmlns:a="http://schemas.openxmlformats.org/drawingml/2006/main" xmlns:r="http://schemas.openxmlformats.org/officeDocument/2006/relationships" xmlns:p="http://schemas.openxmlformats.org/presentationml/2006/main">
  <p:tag name="KSO_WM_UNIT_TABLE_BEAUTIFY" val="smartTable{c407c4ad-45ff-476a-b367-c9a35145c8b9}"/>
</p:tagLst>
</file>

<file path=ppt/tags/tag2.xml><?xml version="1.0" encoding="utf-8"?>
<p:tagLst xmlns:a="http://schemas.openxmlformats.org/drawingml/2006/main" xmlns:r="http://schemas.openxmlformats.org/officeDocument/2006/relationships" xmlns:p="http://schemas.openxmlformats.org/presentationml/2006/main">
  <p:tag name="KSO_WM_UNIT_TABLE_BEAUTIFY" val="smartTable{04d44e86-b24f-43a3-9bda-40142c952122}"/>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6ed88eb8-dacf-4f29-a288-d8905f753358}"/>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8e1589bd-66d3-4bc1-8954-94bd22f11a8b}"/>
</p:tagLst>
</file>

<file path=ppt/tags/tag5.xml><?xml version="1.0" encoding="utf-8"?>
<p:tagLst xmlns:a="http://schemas.openxmlformats.org/drawingml/2006/main" xmlns:r="http://schemas.openxmlformats.org/officeDocument/2006/relationships" xmlns:p="http://schemas.openxmlformats.org/presentationml/2006/main">
  <p:tag name="KSO_WM_UNIT_TABLE_BEAUTIFY" val="smartTable{8e1589bd-66d3-4bc1-8954-94bd22f11a8b}"/>
</p:tagLst>
</file>

<file path=ppt/tags/tag6.xml><?xml version="1.0" encoding="utf-8"?>
<p:tagLst xmlns:a="http://schemas.openxmlformats.org/drawingml/2006/main" xmlns:r="http://schemas.openxmlformats.org/officeDocument/2006/relationships" xmlns:p="http://schemas.openxmlformats.org/presentationml/2006/main">
  <p:tag name="KSO_WM_UNIT_TABLE_BEAUTIFY" val="smartTable{1e028967-75ac-4a89-86d5-9354f64e9ac8}"/>
</p:tagLst>
</file>

<file path=ppt/tags/tag7.xml><?xml version="1.0" encoding="utf-8"?>
<p:tagLst xmlns:a="http://schemas.openxmlformats.org/drawingml/2006/main" xmlns:r="http://schemas.openxmlformats.org/officeDocument/2006/relationships" xmlns:p="http://schemas.openxmlformats.org/presentationml/2006/main">
  <p:tag name="KSO_WM_UNIT_TABLE_BEAUTIFY" val="smartTable{d2d639c3-7dfc-47db-a128-935a6c94b170}"/>
</p:tagLst>
</file>

<file path=ppt/tags/tag8.xml><?xml version="1.0" encoding="utf-8"?>
<p:tagLst xmlns:a="http://schemas.openxmlformats.org/drawingml/2006/main" xmlns:r="http://schemas.openxmlformats.org/officeDocument/2006/relationships" xmlns:p="http://schemas.openxmlformats.org/presentationml/2006/main">
  <p:tag name="KSO_WM_UNIT_TABLE_BEAUTIFY" val="smartTable{a2bd763d-0690-427d-8639-90b29db65afb}"/>
</p:tagLst>
</file>

<file path=ppt/tags/tag9.xml><?xml version="1.0" encoding="utf-8"?>
<p:tagLst xmlns:a="http://schemas.openxmlformats.org/drawingml/2006/main" xmlns:r="http://schemas.openxmlformats.org/officeDocument/2006/relationships" xmlns:p="http://schemas.openxmlformats.org/presentationml/2006/main">
  <p:tag name="KSO_WM_UNIT_TABLE_BEAUTIFY" val="smartTable{be1ab664-632d-4582-ab96-51284fa03d5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3296</Words>
  <Application>Microsoft Office PowerPoint</Application>
  <PresentationFormat>宽屏</PresentationFormat>
  <Paragraphs>591</Paragraphs>
  <Slides>69</Slides>
  <Notes>47</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69</vt:i4>
      </vt:variant>
    </vt:vector>
  </HeadingPairs>
  <TitlesOfParts>
    <vt:vector size="80" baseType="lpstr">
      <vt:lpstr>等线</vt:lpstr>
      <vt:lpstr>等线 Light</vt:lpstr>
      <vt:lpstr>华文细黑</vt:lpstr>
      <vt:lpstr>楷体</vt:lpstr>
      <vt:lpstr>宋体</vt:lpstr>
      <vt:lpstr>微软雅黑</vt:lpstr>
      <vt:lpstr>Arial</vt:lpstr>
      <vt:lpstr>Calibri</vt:lpstr>
      <vt:lpstr>Times New Roman</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蓝色泼墨风格汇报模板</dc:title>
  <dc:creator>ECHO</dc:creator>
  <cp:lastModifiedBy>C LX</cp:lastModifiedBy>
  <cp:revision>130</cp:revision>
  <dcterms:created xsi:type="dcterms:W3CDTF">2018-11-25T08:04:00Z</dcterms:created>
  <dcterms:modified xsi:type="dcterms:W3CDTF">2020-11-16T13:01:03Z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2052-11.1.0.10000</vt:lpwstr>
  </property>
</Properties>
</file>

<file path=docProps/thumbnail.jpeg>
</file>